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75" r:id="rId2"/>
    <p:sldId id="309" r:id="rId3"/>
    <p:sldId id="256" r:id="rId4"/>
    <p:sldId id="274" r:id="rId5"/>
    <p:sldId id="312" r:id="rId6"/>
    <p:sldId id="257" r:id="rId7"/>
    <p:sldId id="272" r:id="rId8"/>
    <p:sldId id="282" r:id="rId9"/>
    <p:sldId id="305" r:id="rId10"/>
    <p:sldId id="279" r:id="rId11"/>
    <p:sldId id="276" r:id="rId12"/>
    <p:sldId id="278" r:id="rId13"/>
    <p:sldId id="281" r:id="rId14"/>
    <p:sldId id="280" r:id="rId15"/>
    <p:sldId id="313" r:id="rId16"/>
    <p:sldId id="258" r:id="rId17"/>
    <p:sldId id="306" r:id="rId18"/>
    <p:sldId id="284" r:id="rId19"/>
    <p:sldId id="283" r:id="rId20"/>
    <p:sldId id="260" r:id="rId21"/>
    <p:sldId id="261" r:id="rId22"/>
    <p:sldId id="307" r:id="rId23"/>
    <p:sldId id="262" r:id="rId24"/>
    <p:sldId id="263" r:id="rId25"/>
    <p:sldId id="285" r:id="rId26"/>
    <p:sldId id="287" r:id="rId27"/>
    <p:sldId id="295" r:id="rId28"/>
    <p:sldId id="288" r:id="rId29"/>
    <p:sldId id="296" r:id="rId30"/>
    <p:sldId id="289" r:id="rId31"/>
    <p:sldId id="291" r:id="rId32"/>
    <p:sldId id="290" r:id="rId33"/>
    <p:sldId id="292" r:id="rId34"/>
    <p:sldId id="293" r:id="rId35"/>
    <p:sldId id="294" r:id="rId36"/>
    <p:sldId id="314" r:id="rId37"/>
    <p:sldId id="266" r:id="rId38"/>
    <p:sldId id="301" r:id="rId39"/>
    <p:sldId id="299" r:id="rId40"/>
    <p:sldId id="310" r:id="rId41"/>
    <p:sldId id="311" r:id="rId42"/>
    <p:sldId id="265" r:id="rId43"/>
    <p:sldId id="267" r:id="rId44"/>
    <p:sldId id="315"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94823" autoAdjust="0"/>
  </p:normalViewPr>
  <p:slideViewPr>
    <p:cSldViewPr snapToGrid="0">
      <p:cViewPr>
        <p:scale>
          <a:sx n="75" d="100"/>
          <a:sy n="75" d="100"/>
        </p:scale>
        <p:origin x="1334" y="254"/>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5BA07-3433-4F45-8A6F-59C13033FE5B}" type="datetimeFigureOut">
              <a:rPr kumimoji="1" lang="ja-JP" altLang="en-US" smtClean="0"/>
              <a:t>2025/5/14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B502-D9FE-4C5D-82E5-88B1D055C86A}" type="slidenum">
              <a:rPr kumimoji="1" lang="ja-JP" altLang="en-US" smtClean="0"/>
              <a:t>‹#›</a:t>
            </a:fld>
            <a:endParaRPr kumimoji="1" lang="ja-JP" altLang="en-US"/>
          </a:p>
        </p:txBody>
      </p:sp>
    </p:spTree>
    <p:extLst>
      <p:ext uri="{BB962C8B-B14F-4D97-AF65-F5344CB8AC3E}">
        <p14:creationId xmlns:p14="http://schemas.microsoft.com/office/powerpoint/2010/main" val="862495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19A5B502-D9FE-4C5D-82E5-88B1D055C86A}" type="slidenum">
              <a:rPr kumimoji="1" lang="ja-JP" altLang="en-US" smtClean="0"/>
              <a:t>6</a:t>
            </a:fld>
            <a:endParaRPr kumimoji="1" lang="ja-JP" altLang="en-US"/>
          </a:p>
        </p:txBody>
      </p:sp>
    </p:spTree>
    <p:extLst>
      <p:ext uri="{BB962C8B-B14F-4D97-AF65-F5344CB8AC3E}">
        <p14:creationId xmlns:p14="http://schemas.microsoft.com/office/powerpoint/2010/main" val="292448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BBDF-804A-EEDF-1295-40F681A38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6EC7B-8BD7-51D7-8F3D-24CFBCEC9D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4C2356-136F-6998-E51F-26B0AEE7206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D03F935-0937-1C7C-2DAD-2FA575D3FB03}"/>
              </a:ext>
            </a:extLst>
          </p:cNvPr>
          <p:cNvSpPr>
            <a:spLocks noGrp="1"/>
          </p:cNvSpPr>
          <p:nvPr>
            <p:ph type="sldNum" sz="quarter" idx="5"/>
          </p:nvPr>
        </p:nvSpPr>
        <p:spPr/>
        <p:txBody>
          <a:bodyPr/>
          <a:lstStyle/>
          <a:p>
            <a:fld id="{19A5B502-D9FE-4C5D-82E5-88B1D055C86A}" type="slidenum">
              <a:rPr kumimoji="1" lang="ja-JP" altLang="en-US" smtClean="0"/>
              <a:t>7</a:t>
            </a:fld>
            <a:endParaRPr kumimoji="1" lang="ja-JP" altLang="en-US"/>
          </a:p>
        </p:txBody>
      </p:sp>
    </p:spTree>
    <p:extLst>
      <p:ext uri="{BB962C8B-B14F-4D97-AF65-F5344CB8AC3E}">
        <p14:creationId xmlns:p14="http://schemas.microsoft.com/office/powerpoint/2010/main" val="168728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7165-EAD4-6B3C-B087-483259077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550AF2-5E8C-67A9-2055-88FBBBD719A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A604DB-62B4-3992-C7D1-B1716D431C0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B39CDC8-B0B3-C8FE-D823-91215287D47C}"/>
              </a:ext>
            </a:extLst>
          </p:cNvPr>
          <p:cNvSpPr>
            <a:spLocks noGrp="1"/>
          </p:cNvSpPr>
          <p:nvPr>
            <p:ph type="sldNum" sz="quarter" idx="5"/>
          </p:nvPr>
        </p:nvSpPr>
        <p:spPr/>
        <p:txBody>
          <a:bodyPr/>
          <a:lstStyle/>
          <a:p>
            <a:fld id="{19A5B502-D9FE-4C5D-82E5-88B1D055C86A}" type="slidenum">
              <a:rPr kumimoji="1" lang="ja-JP" altLang="en-US" smtClean="0"/>
              <a:t>8</a:t>
            </a:fld>
            <a:endParaRPr kumimoji="1" lang="ja-JP" altLang="en-US"/>
          </a:p>
        </p:txBody>
      </p:sp>
    </p:spTree>
    <p:extLst>
      <p:ext uri="{BB962C8B-B14F-4D97-AF65-F5344CB8AC3E}">
        <p14:creationId xmlns:p14="http://schemas.microsoft.com/office/powerpoint/2010/main" val="237295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0D7FD-DC09-0EC5-14D9-5167F7C59E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51969F-A090-1649-CAA5-9F73B97BF14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0BF720-B235-5C92-29D9-ED3971D640B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535019D-F499-4D2D-057B-7664E2527FEC}"/>
              </a:ext>
            </a:extLst>
          </p:cNvPr>
          <p:cNvSpPr>
            <a:spLocks noGrp="1"/>
          </p:cNvSpPr>
          <p:nvPr>
            <p:ph type="sldNum" sz="quarter" idx="5"/>
          </p:nvPr>
        </p:nvSpPr>
        <p:spPr/>
        <p:txBody>
          <a:bodyPr/>
          <a:lstStyle/>
          <a:p>
            <a:fld id="{19A5B502-D9FE-4C5D-82E5-88B1D055C86A}" type="slidenum">
              <a:rPr kumimoji="1" lang="ja-JP" altLang="en-US" smtClean="0"/>
              <a:t>9</a:t>
            </a:fld>
            <a:endParaRPr kumimoji="1" lang="ja-JP" altLang="en-US"/>
          </a:p>
        </p:txBody>
      </p:sp>
    </p:spTree>
    <p:extLst>
      <p:ext uri="{BB962C8B-B14F-4D97-AF65-F5344CB8AC3E}">
        <p14:creationId xmlns:p14="http://schemas.microsoft.com/office/powerpoint/2010/main" val="3468318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A5B502-D9FE-4C5D-82E5-88B1D055C86A}" type="slidenum">
              <a:rPr kumimoji="1" lang="ja-JP" altLang="en-US" smtClean="0"/>
              <a:t>11</a:t>
            </a:fld>
            <a:endParaRPr kumimoji="1" lang="ja-JP" altLang="en-US"/>
          </a:p>
        </p:txBody>
      </p:sp>
    </p:spTree>
    <p:extLst>
      <p:ext uri="{BB962C8B-B14F-4D97-AF65-F5344CB8AC3E}">
        <p14:creationId xmlns:p14="http://schemas.microsoft.com/office/powerpoint/2010/main" val="394297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08BE6-6A30-67DF-AC89-32F9F32FE2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146674-9B91-968D-973C-F7BEC13A85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7931742-EB60-21B5-7E62-EF54BA33CF6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1B7341F-404F-1FFE-B326-2C134275913F}"/>
              </a:ext>
            </a:extLst>
          </p:cNvPr>
          <p:cNvSpPr>
            <a:spLocks noGrp="1"/>
          </p:cNvSpPr>
          <p:nvPr>
            <p:ph type="sldNum" sz="quarter" idx="5"/>
          </p:nvPr>
        </p:nvSpPr>
        <p:spPr/>
        <p:txBody>
          <a:bodyPr/>
          <a:lstStyle/>
          <a:p>
            <a:fld id="{19A5B502-D9FE-4C5D-82E5-88B1D055C86A}" type="slidenum">
              <a:rPr kumimoji="1" lang="ja-JP" altLang="en-US" smtClean="0"/>
              <a:t>13</a:t>
            </a:fld>
            <a:endParaRPr kumimoji="1" lang="ja-JP" altLang="en-US"/>
          </a:p>
        </p:txBody>
      </p:sp>
    </p:spTree>
    <p:extLst>
      <p:ext uri="{BB962C8B-B14F-4D97-AF65-F5344CB8AC3E}">
        <p14:creationId xmlns:p14="http://schemas.microsoft.com/office/powerpoint/2010/main" val="1293568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93025-CBDA-E556-5D8F-842B224ACD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D5D3300-4BB6-0046-A7A9-789B28360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6C123F7-1935-CADA-6C28-CA07A707D1D5}"/>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1A153758-60A8-A699-13E0-3A04BF5EFF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273E06F-5F30-D32C-2D4C-E09EDD5B3829}"/>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2979512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936710-A7EA-F236-F382-ED71D8EFE3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6356B4A-7B52-C6FC-0C12-8FD37274001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EB4BB9-6489-7D11-5E9F-EADE901B747C}"/>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E4E05931-33B6-3892-576B-3F723069AF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E747F0-8416-4BDA-E0C5-6390B5FD5BDA}"/>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78847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65DAF28-6DC5-F9B0-4C99-A9DB7122A74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6DA667E-6BA8-81EC-60D9-DFB0DE41A6B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D8F55C-E772-B696-0DC7-EEF642BB79E8}"/>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235ACB7A-6A4D-C899-9FDD-1096D7490B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154430-1132-BFD8-8F81-C30BCCBCC0EB}"/>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481890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01534-5E1E-288C-5C9C-06C9B33E54D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A6041BE-7741-8049-1C6C-9ADCD7CED9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46B0FD-08B5-BD46-8C15-8DE3B4BF0B90}"/>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dirty="0"/>
          </a:p>
        </p:txBody>
      </p:sp>
      <p:sp>
        <p:nvSpPr>
          <p:cNvPr id="5" name="フッター プレースホルダー 4">
            <a:extLst>
              <a:ext uri="{FF2B5EF4-FFF2-40B4-BE49-F238E27FC236}">
                <a16:creationId xmlns:a16="http://schemas.microsoft.com/office/drawing/2014/main" id="{EA4E9AE1-6669-D3D2-0534-FF859EB18F42}"/>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7338BA0D-5C2B-E245-D65A-56B758813036}"/>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dirty="0"/>
          </a:p>
        </p:txBody>
      </p:sp>
    </p:spTree>
    <p:extLst>
      <p:ext uri="{BB962C8B-B14F-4D97-AF65-F5344CB8AC3E}">
        <p14:creationId xmlns:p14="http://schemas.microsoft.com/office/powerpoint/2010/main" val="381932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8C97E-D483-E9E3-C24C-F25A310A6FD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793A176-6172-CC37-B4C5-24948EFDF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74F0DCA-0DE3-E2AB-5B22-72C76240DB19}"/>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2AFDC313-FE14-7505-FF76-418A289B11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94485D-D163-DF6F-E324-CCC49AAB8873}"/>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624684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FC915-82F5-B5FE-F0FF-BB25D2CDF9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CF093C-483F-E106-834D-F440644EFAA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8975BE-BE26-4DD6-54DA-CBBD429E62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93451AF-5CBC-D6C1-FAA6-C97A30A220B2}"/>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F1B88BF5-44F6-60BB-10CA-A41D05C53E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81CB7B-A5AF-8BD4-5ADA-D12C589428B1}"/>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84860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F1F67-B917-B758-277A-26F23F72B9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82F84E-6ECA-A5C2-6C31-A41C598C11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6D45A6D-CD00-0972-C6B2-D8A42D688B5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7E6605-46F6-93F9-37D2-0F7CA41D57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16B24E7-0875-F79C-848F-31FFB480EB1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752629C-A6F7-73AC-E159-3D530298D7BA}"/>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8" name="フッター プレースホルダー 7">
            <a:extLst>
              <a:ext uri="{FF2B5EF4-FFF2-40B4-BE49-F238E27FC236}">
                <a16:creationId xmlns:a16="http://schemas.microsoft.com/office/drawing/2014/main" id="{9E2792C7-69AA-CA67-0400-DC7B226713C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A7B579-5925-9810-EF67-4CFEC8743F1C}"/>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104636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3B9698-FDF5-C871-CF6F-E95DC32838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E9B9C1-7EAF-7997-725E-AD85B4D86014}"/>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4" name="フッター プレースホルダー 3">
            <a:extLst>
              <a:ext uri="{FF2B5EF4-FFF2-40B4-BE49-F238E27FC236}">
                <a16:creationId xmlns:a16="http://schemas.microsoft.com/office/drawing/2014/main" id="{A0988296-9D52-21C6-0936-62015BF3A6E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C21232-53E4-546D-7F70-311282167C9E}"/>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770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0165EE-AA72-C5C0-1C66-10D456A5097C}"/>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3" name="フッター プレースホルダー 2">
            <a:extLst>
              <a:ext uri="{FF2B5EF4-FFF2-40B4-BE49-F238E27FC236}">
                <a16:creationId xmlns:a16="http://schemas.microsoft.com/office/drawing/2014/main" id="{B00A68B6-AB7F-D045-B2B8-E301964DEF4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9E26CD-A71D-A6D0-90B2-984EC76D68AA}"/>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27680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59AEBE-562B-B0B8-AD64-C59C65D2AF3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A239BC-363D-DF92-99AC-BA0CD57E9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5DEAF9D-349A-96E8-8EB2-FBC964A2B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A454964-D4DA-444C-B3E7-AE08A2D6D6DE}"/>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E6449699-9350-4555-28DD-860CA7FE5F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4BC206-6748-4F4B-C25C-D23247A2B2E5}"/>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419458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7EA18-CB25-A933-FC7B-DEEF119D35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432B9E5-CFA8-4F85-D12E-35CFAA080D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94486BB-1CC8-0195-3E0F-BA5BD8584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F8DD137-2F97-65F4-1F94-806CC1775F14}"/>
              </a:ext>
            </a:extLst>
          </p:cNvPr>
          <p:cNvSpPr>
            <a:spLocks noGrp="1"/>
          </p:cNvSpPr>
          <p:nvPr>
            <p:ph type="dt" sz="half" idx="10"/>
          </p:nvPr>
        </p:nvSpPr>
        <p:spPr/>
        <p:txBody>
          <a:bodyPr/>
          <a:lstStyle/>
          <a:p>
            <a:fld id="{0A08E018-8279-4716-8058-90B8164DD163}" type="datetimeFigureOut">
              <a:rPr kumimoji="1" lang="ja-JP" altLang="en-US" smtClean="0"/>
              <a:t>2025/5/14</a:t>
            </a:fld>
            <a:endParaRPr kumimoji="1" lang="ja-JP" altLang="en-US"/>
          </a:p>
        </p:txBody>
      </p:sp>
      <p:sp>
        <p:nvSpPr>
          <p:cNvPr id="6" name="フッター プレースホルダー 5">
            <a:extLst>
              <a:ext uri="{FF2B5EF4-FFF2-40B4-BE49-F238E27FC236}">
                <a16:creationId xmlns:a16="http://schemas.microsoft.com/office/drawing/2014/main" id="{C6489493-BDFA-C670-1D48-AB1FC67312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C9D565-A2CA-9BC3-93FD-0E76C7CE6A3D}"/>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176157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D1EF8B8-40A5-6C68-2F1F-4CFABB4F1DCD}"/>
              </a:ext>
            </a:extLst>
          </p:cNvPr>
          <p:cNvSpPr>
            <a:spLocks noGrp="1"/>
          </p:cNvSpPr>
          <p:nvPr>
            <p:ph type="title"/>
          </p:nvPr>
        </p:nvSpPr>
        <p:spPr>
          <a:xfrm>
            <a:off x="838200" y="136525"/>
            <a:ext cx="10515600" cy="868452"/>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A61EC2F-5DD6-E87F-5559-2F651725BE0C}"/>
              </a:ext>
            </a:extLst>
          </p:cNvPr>
          <p:cNvSpPr>
            <a:spLocks noGrp="1"/>
          </p:cNvSpPr>
          <p:nvPr>
            <p:ph type="body" idx="1"/>
          </p:nvPr>
        </p:nvSpPr>
        <p:spPr>
          <a:xfrm>
            <a:off x="838200" y="1155940"/>
            <a:ext cx="10515600" cy="502102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58C71E6-AFE8-0A5F-17BB-82B30732C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08E018-8279-4716-8058-90B8164DD163}" type="datetimeFigureOut">
              <a:rPr kumimoji="1" lang="ja-JP" altLang="en-US" smtClean="0"/>
              <a:t>2025/5/14</a:t>
            </a:fld>
            <a:endParaRPr kumimoji="1" lang="ja-JP" altLang="en-US"/>
          </a:p>
        </p:txBody>
      </p:sp>
      <p:sp>
        <p:nvSpPr>
          <p:cNvPr id="5" name="フッター プレースホルダー 4">
            <a:extLst>
              <a:ext uri="{FF2B5EF4-FFF2-40B4-BE49-F238E27FC236}">
                <a16:creationId xmlns:a16="http://schemas.microsoft.com/office/drawing/2014/main" id="{1506BE11-F8E2-78D0-D6DC-424C13761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a:extLst>
              <a:ext uri="{FF2B5EF4-FFF2-40B4-BE49-F238E27FC236}">
                <a16:creationId xmlns:a16="http://schemas.microsoft.com/office/drawing/2014/main" id="{7A486CDD-9C4E-8582-FEBC-42886C162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876C2-8946-444B-B6D9-1B3467709539}" type="slidenum">
              <a:rPr kumimoji="1" lang="ja-JP" altLang="en-US" smtClean="0"/>
              <a:t>‹#›</a:t>
            </a:fld>
            <a:endParaRPr kumimoji="1" lang="ja-JP" altLang="en-US" dirty="0"/>
          </a:p>
        </p:txBody>
      </p:sp>
    </p:spTree>
    <p:extLst>
      <p:ext uri="{BB962C8B-B14F-4D97-AF65-F5344CB8AC3E}">
        <p14:creationId xmlns:p14="http://schemas.microsoft.com/office/powerpoint/2010/main" val="407953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co/n45jK4vLt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mq-1.blogspot.com/2024/08/analysis-of-numerai-13f-hr-from.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x.com/richardcraib/status/191287774188556746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ellfound.com/jobs/3231539-head-of-agi"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mq-1.blogspot.com/" TargetMode="External"/><Relationship Id="rId2" Type="http://schemas.openxmlformats.org/officeDocument/2006/relationships/hyperlink" Target="https://www.linkedin.com/in/kei-sanad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apers.ssrn.com/sol3/papers.cfm?abstract_id=3478927"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cs.numer.ai/numerai-tournament/scoring/true-contribution-t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ocs.numer.ai/numerai-tournament/scoring/true-contribution-tc"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apers.ssrn.com/sol3/papers.cfm?abstract_id=347892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arxiv.org/abs/2411.17461"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apers.ssrn.com/sol3/papers.cfm?abstract_id=347892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arxiv.org/abs/2411.1746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9E646-0995-A018-88BD-2BF4E5F947C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8BDE0A0-8882-A69D-F721-B05735AB0C80}"/>
              </a:ext>
            </a:extLst>
          </p:cNvPr>
          <p:cNvSpPr>
            <a:spLocks noGrp="1"/>
          </p:cNvSpPr>
          <p:nvPr>
            <p:ph type="title"/>
          </p:nvPr>
        </p:nvSpPr>
        <p:spPr/>
        <p:txBody>
          <a:bodyPr>
            <a:normAutofit/>
          </a:bodyPr>
          <a:lstStyle/>
          <a:p>
            <a:r>
              <a:rPr lang="ja-JP" altLang="en-US" b="1" dirty="0"/>
              <a:t>免責事項</a:t>
            </a:r>
            <a:br>
              <a:rPr lang="en-US" altLang="ja-JP" b="1" dirty="0"/>
            </a:br>
            <a:r>
              <a:rPr lang="en-US" altLang="ja-JP" b="1" dirty="0"/>
              <a:t>Disclaimer</a:t>
            </a:r>
            <a:endParaRPr lang="ja-JP" altLang="en-US" b="1" dirty="0"/>
          </a:p>
        </p:txBody>
      </p:sp>
      <p:sp>
        <p:nvSpPr>
          <p:cNvPr id="7" name="コンテンツ プレースホルダー 6">
            <a:extLst>
              <a:ext uri="{FF2B5EF4-FFF2-40B4-BE49-F238E27FC236}">
                <a16:creationId xmlns:a16="http://schemas.microsoft.com/office/drawing/2014/main" id="{65A9B45B-8E5C-98CA-35B4-C6B5DBAB9337}"/>
              </a:ext>
            </a:extLst>
          </p:cNvPr>
          <p:cNvSpPr>
            <a:spLocks noGrp="1"/>
          </p:cNvSpPr>
          <p:nvPr>
            <p:ph idx="1"/>
          </p:nvPr>
        </p:nvSpPr>
        <p:spPr>
          <a:xfrm>
            <a:off x="838200" y="1163084"/>
            <a:ext cx="10515600" cy="5021023"/>
          </a:xfrm>
        </p:spPr>
        <p:txBody>
          <a:bodyPr>
            <a:normAutofit fontScale="92500" lnSpcReduction="10000"/>
          </a:bodyPr>
          <a:lstStyle/>
          <a:p>
            <a:pPr marL="0" indent="0">
              <a:buNone/>
            </a:pPr>
            <a:r>
              <a:rPr lang="ja-JP" altLang="en-US" dirty="0"/>
              <a:t>･この文書に記載されている見解は、著者自身のものであり、必ずしも</a:t>
            </a:r>
            <a:r>
              <a:rPr lang="en-US" altLang="ja-JP" dirty="0" err="1"/>
              <a:t>Numerai</a:t>
            </a:r>
            <a:r>
              <a:rPr lang="en-US" altLang="ja-JP" dirty="0"/>
              <a:t>, Inc.</a:t>
            </a:r>
            <a:r>
              <a:rPr lang="ja-JP" altLang="en-US" dirty="0"/>
              <a:t>の見解を反映するものではありません。</a:t>
            </a:r>
          </a:p>
          <a:p>
            <a:pPr marL="0" indent="0">
              <a:buNone/>
            </a:pPr>
            <a:r>
              <a:rPr lang="ja-JP" altLang="en-US" dirty="0"/>
              <a:t>･この文章は、いかなる投資判断や特定の行動方針を推奨するものではありません。</a:t>
            </a:r>
            <a:endParaRPr lang="en-US" altLang="ja-JP" dirty="0"/>
          </a:p>
          <a:p>
            <a:pPr marL="0" indent="0">
              <a:buNone/>
            </a:pPr>
            <a:r>
              <a:rPr lang="ja-JP" altLang="en-US" dirty="0"/>
              <a:t>･この文章によっていかなる損害を受けても、著者は責任を持ちません。</a:t>
            </a:r>
            <a:endParaRPr lang="en-US" altLang="ja-JP" dirty="0"/>
          </a:p>
          <a:p>
            <a:pPr marL="0" indent="0">
              <a:buNone/>
            </a:pPr>
            <a:endParaRPr lang="en-US" altLang="ja-JP" dirty="0"/>
          </a:p>
          <a:p>
            <a:pPr marL="0" indent="0">
              <a:buNone/>
            </a:pPr>
            <a:r>
              <a:rPr lang="ja-JP" altLang="en-US" dirty="0"/>
              <a:t>･</a:t>
            </a:r>
            <a:r>
              <a:rPr lang="en-US" altLang="ja-JP" dirty="0"/>
              <a:t>The views expressed in this document are the author's own and do not necessarily reflect those of </a:t>
            </a:r>
            <a:r>
              <a:rPr lang="en-US" altLang="ja-JP" dirty="0" err="1"/>
              <a:t>Numerai</a:t>
            </a:r>
            <a:r>
              <a:rPr lang="en-US" altLang="ja-JP" dirty="0"/>
              <a:t>, Inc.</a:t>
            </a:r>
          </a:p>
          <a:p>
            <a:pPr marL="0" indent="0">
              <a:buNone/>
            </a:pPr>
            <a:r>
              <a:rPr lang="ja-JP" altLang="en-US" dirty="0"/>
              <a:t>･</a:t>
            </a:r>
            <a:r>
              <a:rPr lang="en-US" altLang="ja-JP" dirty="0"/>
              <a:t>No investment decision or particular course of action is recommended by this document.</a:t>
            </a:r>
            <a:br>
              <a:rPr lang="en-US" altLang="ja-JP" dirty="0"/>
            </a:br>
            <a:r>
              <a:rPr lang="ja-JP" altLang="en-US" dirty="0"/>
              <a:t>･</a:t>
            </a:r>
            <a:r>
              <a:rPr lang="en-US" altLang="ja-JP" dirty="0"/>
              <a:t>The author assumes no responsibility for any damages incurred as a result of this document.</a:t>
            </a:r>
          </a:p>
          <a:p>
            <a:pPr marL="0" indent="0">
              <a:buNone/>
            </a:pPr>
            <a:endParaRPr lang="ja-JP" altLang="en-US" dirty="0"/>
          </a:p>
        </p:txBody>
      </p:sp>
      <p:sp>
        <p:nvSpPr>
          <p:cNvPr id="8" name="日付プレースホルダー 7">
            <a:extLst>
              <a:ext uri="{FF2B5EF4-FFF2-40B4-BE49-F238E27FC236}">
                <a16:creationId xmlns:a16="http://schemas.microsoft.com/office/drawing/2014/main" id="{6335E7F2-A8B5-BF0B-3F52-51FB0EBE4D53}"/>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CA63A6BE-B4E1-FA37-81B2-F223852027B1}"/>
              </a:ext>
            </a:extLst>
          </p:cNvPr>
          <p:cNvSpPr>
            <a:spLocks noGrp="1"/>
          </p:cNvSpPr>
          <p:nvPr>
            <p:ph type="sldNum" sz="quarter" idx="12"/>
          </p:nvPr>
        </p:nvSpPr>
        <p:spPr/>
        <p:txBody>
          <a:bodyPr/>
          <a:lstStyle/>
          <a:p>
            <a:fld id="{3BB876C2-8946-444B-B6D9-1B3467709539}" type="slidenum">
              <a:rPr kumimoji="1" lang="ja-JP" altLang="en-US" smtClean="0"/>
              <a:t>1</a:t>
            </a:fld>
            <a:endParaRPr kumimoji="1" lang="ja-JP" altLang="en-US" dirty="0"/>
          </a:p>
        </p:txBody>
      </p:sp>
    </p:spTree>
    <p:extLst>
      <p:ext uri="{BB962C8B-B14F-4D97-AF65-F5344CB8AC3E}">
        <p14:creationId xmlns:p14="http://schemas.microsoft.com/office/powerpoint/2010/main" val="4187788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F1DE3-E06D-648E-E4E0-E6E03E1D99E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3D72E1A-30A0-4CD7-D6EC-84384835E568}"/>
              </a:ext>
            </a:extLst>
          </p:cNvPr>
          <p:cNvSpPr>
            <a:spLocks noGrp="1"/>
          </p:cNvSpPr>
          <p:nvPr>
            <p:ph type="title"/>
          </p:nvPr>
        </p:nvSpPr>
        <p:spPr>
          <a:xfrm>
            <a:off x="838200" y="136525"/>
            <a:ext cx="10515600" cy="868452"/>
          </a:xfrm>
        </p:spPr>
        <p:txBody>
          <a:bodyPr/>
          <a:lstStyle/>
          <a:p>
            <a:r>
              <a:rPr lang="ja-JP" altLang="en-US" dirty="0"/>
              <a:t>現代のクオンツリサーチにおける障害</a:t>
            </a:r>
            <a:br>
              <a:rPr lang="en-US" altLang="ja-JP" dirty="0"/>
            </a:br>
            <a:r>
              <a:rPr lang="en-US" altLang="ja-JP" dirty="0"/>
              <a:t>The Handicaps to Modern Quantitative Research</a:t>
            </a:r>
            <a:endParaRPr lang="ja-JP" altLang="en-US" dirty="0"/>
          </a:p>
        </p:txBody>
      </p:sp>
      <p:sp>
        <p:nvSpPr>
          <p:cNvPr id="8" name="日付プレースホルダー 7">
            <a:extLst>
              <a:ext uri="{FF2B5EF4-FFF2-40B4-BE49-F238E27FC236}">
                <a16:creationId xmlns:a16="http://schemas.microsoft.com/office/drawing/2014/main" id="{5860848B-EF96-E0CF-E952-490BE4465C7A}"/>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59D751E8-42A3-ECB3-1DD9-D94C9D8012CE}"/>
              </a:ext>
            </a:extLst>
          </p:cNvPr>
          <p:cNvSpPr>
            <a:spLocks noGrp="1"/>
          </p:cNvSpPr>
          <p:nvPr>
            <p:ph type="sldNum" sz="quarter" idx="12"/>
          </p:nvPr>
        </p:nvSpPr>
        <p:spPr/>
        <p:txBody>
          <a:bodyPr/>
          <a:lstStyle/>
          <a:p>
            <a:fld id="{3BB876C2-8946-444B-B6D9-1B3467709539}" type="slidenum">
              <a:rPr kumimoji="1" lang="ja-JP" altLang="en-US" smtClean="0"/>
              <a:t>10</a:t>
            </a:fld>
            <a:endParaRPr kumimoji="1" lang="ja-JP" altLang="en-US" dirty="0"/>
          </a:p>
        </p:txBody>
      </p:sp>
      <p:pic>
        <p:nvPicPr>
          <p:cNvPr id="3" name="図 2">
            <a:extLst>
              <a:ext uri="{FF2B5EF4-FFF2-40B4-BE49-F238E27FC236}">
                <a16:creationId xmlns:a16="http://schemas.microsoft.com/office/drawing/2014/main" id="{897E8395-EDF2-7A23-279C-2AA23E0B2D92}"/>
              </a:ext>
            </a:extLst>
          </p:cNvPr>
          <p:cNvPicPr>
            <a:picLocks noChangeAspect="1"/>
          </p:cNvPicPr>
          <p:nvPr/>
        </p:nvPicPr>
        <p:blipFill>
          <a:blip r:embed="rId2"/>
          <a:srcRect t="5848" b="2007"/>
          <a:stretch/>
        </p:blipFill>
        <p:spPr>
          <a:xfrm>
            <a:off x="940106" y="968054"/>
            <a:ext cx="10311788" cy="4921891"/>
          </a:xfrm>
          <a:prstGeom prst="rect">
            <a:avLst/>
          </a:prstGeom>
        </p:spPr>
      </p:pic>
      <p:sp>
        <p:nvSpPr>
          <p:cNvPr id="2" name="四角形: 角を丸くする 1">
            <a:extLst>
              <a:ext uri="{FF2B5EF4-FFF2-40B4-BE49-F238E27FC236}">
                <a16:creationId xmlns:a16="http://schemas.microsoft.com/office/drawing/2014/main" id="{B3757441-C205-A210-BF4C-CFB3F43CE1C2}"/>
              </a:ext>
            </a:extLst>
          </p:cNvPr>
          <p:cNvSpPr/>
          <p:nvPr/>
        </p:nvSpPr>
        <p:spPr>
          <a:xfrm>
            <a:off x="7844011" y="1564605"/>
            <a:ext cx="3161840" cy="4325340"/>
          </a:xfrm>
          <a:custGeom>
            <a:avLst/>
            <a:gdLst>
              <a:gd name="connsiteX0" fmla="*/ 0 w 3161840"/>
              <a:gd name="connsiteY0" fmla="*/ 526984 h 4325340"/>
              <a:gd name="connsiteX1" fmla="*/ 526984 w 3161840"/>
              <a:gd name="connsiteY1" fmla="*/ 0 h 4325340"/>
              <a:gd name="connsiteX2" fmla="*/ 1096109 w 3161840"/>
              <a:gd name="connsiteY2" fmla="*/ 0 h 4325340"/>
              <a:gd name="connsiteX3" fmla="*/ 1601999 w 3161840"/>
              <a:gd name="connsiteY3" fmla="*/ 0 h 4325340"/>
              <a:gd name="connsiteX4" fmla="*/ 2086809 w 3161840"/>
              <a:gd name="connsiteY4" fmla="*/ 0 h 4325340"/>
              <a:gd name="connsiteX5" fmla="*/ 2634856 w 3161840"/>
              <a:gd name="connsiteY5" fmla="*/ 0 h 4325340"/>
              <a:gd name="connsiteX6" fmla="*/ 3161840 w 3161840"/>
              <a:gd name="connsiteY6" fmla="*/ 526984 h 4325340"/>
              <a:gd name="connsiteX7" fmla="*/ 3161840 w 3161840"/>
              <a:gd name="connsiteY7" fmla="*/ 1072213 h 4325340"/>
              <a:gd name="connsiteX8" fmla="*/ 3161840 w 3161840"/>
              <a:gd name="connsiteY8" fmla="*/ 1682869 h 4325340"/>
              <a:gd name="connsiteX9" fmla="*/ 3161840 w 3161840"/>
              <a:gd name="connsiteY9" fmla="*/ 2129956 h 4325340"/>
              <a:gd name="connsiteX10" fmla="*/ 3161840 w 3161840"/>
              <a:gd name="connsiteY10" fmla="*/ 2675185 h 4325340"/>
              <a:gd name="connsiteX11" fmla="*/ 3161840 w 3161840"/>
              <a:gd name="connsiteY11" fmla="*/ 3220414 h 4325340"/>
              <a:gd name="connsiteX12" fmla="*/ 3161840 w 3161840"/>
              <a:gd name="connsiteY12" fmla="*/ 3798356 h 4325340"/>
              <a:gd name="connsiteX13" fmla="*/ 2634856 w 3161840"/>
              <a:gd name="connsiteY13" fmla="*/ 4325340 h 4325340"/>
              <a:gd name="connsiteX14" fmla="*/ 2107888 w 3161840"/>
              <a:gd name="connsiteY14" fmla="*/ 4325340 h 4325340"/>
              <a:gd name="connsiteX15" fmla="*/ 1580920 w 3161840"/>
              <a:gd name="connsiteY15" fmla="*/ 4325340 h 4325340"/>
              <a:gd name="connsiteX16" fmla="*/ 1011795 w 3161840"/>
              <a:gd name="connsiteY16" fmla="*/ 4325340 h 4325340"/>
              <a:gd name="connsiteX17" fmla="*/ 526984 w 3161840"/>
              <a:gd name="connsiteY17" fmla="*/ 4325340 h 4325340"/>
              <a:gd name="connsiteX18" fmla="*/ 0 w 3161840"/>
              <a:gd name="connsiteY18" fmla="*/ 3798356 h 4325340"/>
              <a:gd name="connsiteX19" fmla="*/ 0 w 3161840"/>
              <a:gd name="connsiteY19" fmla="*/ 3318555 h 4325340"/>
              <a:gd name="connsiteX20" fmla="*/ 0 w 3161840"/>
              <a:gd name="connsiteY20" fmla="*/ 2773326 h 4325340"/>
              <a:gd name="connsiteX21" fmla="*/ 0 w 3161840"/>
              <a:gd name="connsiteY21" fmla="*/ 2293525 h 4325340"/>
              <a:gd name="connsiteX22" fmla="*/ 0 w 3161840"/>
              <a:gd name="connsiteY22" fmla="*/ 1748296 h 4325340"/>
              <a:gd name="connsiteX23" fmla="*/ 0 w 3161840"/>
              <a:gd name="connsiteY23" fmla="*/ 1301209 h 4325340"/>
              <a:gd name="connsiteX24" fmla="*/ 0 w 3161840"/>
              <a:gd name="connsiteY24" fmla="*/ 526984 h 432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1840" h="4325340" extrusionOk="0">
                <a:moveTo>
                  <a:pt x="0" y="526984"/>
                </a:moveTo>
                <a:cubicBezTo>
                  <a:pt x="-43565" y="209067"/>
                  <a:pt x="221294" y="5496"/>
                  <a:pt x="526984" y="0"/>
                </a:cubicBezTo>
                <a:cubicBezTo>
                  <a:pt x="654617" y="-54812"/>
                  <a:pt x="907326" y="34109"/>
                  <a:pt x="1096109" y="0"/>
                </a:cubicBezTo>
                <a:cubicBezTo>
                  <a:pt x="1284893" y="-34109"/>
                  <a:pt x="1411083" y="48686"/>
                  <a:pt x="1601999" y="0"/>
                </a:cubicBezTo>
                <a:cubicBezTo>
                  <a:pt x="1792915" y="-48686"/>
                  <a:pt x="1916805" y="28371"/>
                  <a:pt x="2086809" y="0"/>
                </a:cubicBezTo>
                <a:cubicBezTo>
                  <a:pt x="2256813" y="-28371"/>
                  <a:pt x="2370829" y="44186"/>
                  <a:pt x="2634856" y="0"/>
                </a:cubicBezTo>
                <a:cubicBezTo>
                  <a:pt x="2951460" y="-52601"/>
                  <a:pt x="3093409" y="225460"/>
                  <a:pt x="3161840" y="526984"/>
                </a:cubicBezTo>
                <a:cubicBezTo>
                  <a:pt x="3170132" y="717066"/>
                  <a:pt x="3108331" y="947508"/>
                  <a:pt x="3161840" y="1072213"/>
                </a:cubicBezTo>
                <a:cubicBezTo>
                  <a:pt x="3215349" y="1196918"/>
                  <a:pt x="3136319" y="1404841"/>
                  <a:pt x="3161840" y="1682869"/>
                </a:cubicBezTo>
                <a:cubicBezTo>
                  <a:pt x="3187361" y="1960897"/>
                  <a:pt x="3145535" y="2023963"/>
                  <a:pt x="3161840" y="2129956"/>
                </a:cubicBezTo>
                <a:cubicBezTo>
                  <a:pt x="3178145" y="2235949"/>
                  <a:pt x="3132640" y="2445558"/>
                  <a:pt x="3161840" y="2675185"/>
                </a:cubicBezTo>
                <a:cubicBezTo>
                  <a:pt x="3191040" y="2904812"/>
                  <a:pt x="3160367" y="2967567"/>
                  <a:pt x="3161840" y="3220414"/>
                </a:cubicBezTo>
                <a:cubicBezTo>
                  <a:pt x="3163313" y="3473261"/>
                  <a:pt x="3102414" y="3534321"/>
                  <a:pt x="3161840" y="3798356"/>
                </a:cubicBezTo>
                <a:cubicBezTo>
                  <a:pt x="3190550" y="4124569"/>
                  <a:pt x="2933868" y="4318365"/>
                  <a:pt x="2634856" y="4325340"/>
                </a:cubicBezTo>
                <a:cubicBezTo>
                  <a:pt x="2466505" y="4350895"/>
                  <a:pt x="2250410" y="4280773"/>
                  <a:pt x="2107888" y="4325340"/>
                </a:cubicBezTo>
                <a:cubicBezTo>
                  <a:pt x="1965366" y="4369907"/>
                  <a:pt x="1716203" y="4301812"/>
                  <a:pt x="1580920" y="4325340"/>
                </a:cubicBezTo>
                <a:cubicBezTo>
                  <a:pt x="1445637" y="4348868"/>
                  <a:pt x="1283551" y="4288570"/>
                  <a:pt x="1011795" y="4325340"/>
                </a:cubicBezTo>
                <a:cubicBezTo>
                  <a:pt x="740040" y="4362110"/>
                  <a:pt x="732987" y="4307180"/>
                  <a:pt x="526984" y="4325340"/>
                </a:cubicBezTo>
                <a:cubicBezTo>
                  <a:pt x="225616" y="4343798"/>
                  <a:pt x="59906" y="4133916"/>
                  <a:pt x="0" y="3798356"/>
                </a:cubicBezTo>
                <a:cubicBezTo>
                  <a:pt x="-9164" y="3688975"/>
                  <a:pt x="15151" y="3427613"/>
                  <a:pt x="0" y="3318555"/>
                </a:cubicBezTo>
                <a:cubicBezTo>
                  <a:pt x="-15151" y="3209497"/>
                  <a:pt x="29754" y="3007437"/>
                  <a:pt x="0" y="2773326"/>
                </a:cubicBezTo>
                <a:cubicBezTo>
                  <a:pt x="-29754" y="2539215"/>
                  <a:pt x="56878" y="2436332"/>
                  <a:pt x="0" y="2293525"/>
                </a:cubicBezTo>
                <a:cubicBezTo>
                  <a:pt x="-56878" y="2150718"/>
                  <a:pt x="18727" y="1916332"/>
                  <a:pt x="0" y="1748296"/>
                </a:cubicBezTo>
                <a:cubicBezTo>
                  <a:pt x="-18727" y="1580260"/>
                  <a:pt x="14521" y="1495534"/>
                  <a:pt x="0" y="1301209"/>
                </a:cubicBezTo>
                <a:cubicBezTo>
                  <a:pt x="-14521" y="1106884"/>
                  <a:pt x="85182" y="840926"/>
                  <a:pt x="0" y="526984"/>
                </a:cubicBezTo>
                <a:close/>
              </a:path>
            </a:pathLst>
          </a:custGeom>
          <a:noFill/>
          <a:ln w="31750">
            <a:solidFill>
              <a:srgbClr val="FF0000">
                <a:alpha val="80000"/>
              </a:srgb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円形 3">
            <a:extLst>
              <a:ext uri="{FF2B5EF4-FFF2-40B4-BE49-F238E27FC236}">
                <a16:creationId xmlns:a16="http://schemas.microsoft.com/office/drawing/2014/main" id="{ABAF027B-5206-70ED-9419-B96CB3BA10D1}"/>
              </a:ext>
            </a:extLst>
          </p:cNvPr>
          <p:cNvSpPr/>
          <p:nvPr/>
        </p:nvSpPr>
        <p:spPr>
          <a:xfrm>
            <a:off x="10075384" y="726611"/>
            <a:ext cx="1860933" cy="1023138"/>
          </a:xfrm>
          <a:prstGeom prst="wedgeEllipseCallout">
            <a:avLst>
              <a:gd name="adj1" fmla="val -30897"/>
              <a:gd name="adj2" fmla="val 5603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a:solidFill>
                  <a:schemeClr val="tx1"/>
                </a:solidFill>
              </a:rPr>
              <a:t>Numerai</a:t>
            </a:r>
            <a:endParaRPr kumimoji="1" lang="ja-JP" altLang="en-US" sz="2000" dirty="0">
              <a:solidFill>
                <a:schemeClr val="tx1"/>
              </a:solidFill>
            </a:endParaRPr>
          </a:p>
        </p:txBody>
      </p:sp>
    </p:spTree>
    <p:extLst>
      <p:ext uri="{BB962C8B-B14F-4D97-AF65-F5344CB8AC3E}">
        <p14:creationId xmlns:p14="http://schemas.microsoft.com/office/powerpoint/2010/main" val="390580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8EAB-F9CA-35BD-5A97-A5A45E09091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1368A06-8934-ED30-4747-3C88DF33CB6F}"/>
              </a:ext>
            </a:extLst>
          </p:cNvPr>
          <p:cNvSpPr>
            <a:spLocks noGrp="1"/>
          </p:cNvSpPr>
          <p:nvPr>
            <p:ph type="title"/>
          </p:nvPr>
        </p:nvSpPr>
        <p:spPr/>
        <p:txBody>
          <a:bodyPr/>
          <a:lstStyle/>
          <a:p>
            <a:r>
              <a:rPr lang="ja-JP" altLang="en-US" dirty="0"/>
              <a:t>現代のクオンツリサーチにおける障害</a:t>
            </a:r>
            <a:br>
              <a:rPr lang="en-US" altLang="ja-JP" dirty="0"/>
            </a:br>
            <a:r>
              <a:rPr lang="en-US" altLang="ja-JP" dirty="0"/>
              <a:t>The Handicaps to Modern Quantitative </a:t>
            </a:r>
            <a:r>
              <a:rPr lang="en-US" altLang="ja-JP" dirty="0" err="1"/>
              <a:t>Research:Silo</a:t>
            </a:r>
            <a:endParaRPr lang="ja-JP" altLang="en-US" dirty="0"/>
          </a:p>
        </p:txBody>
      </p:sp>
      <p:sp>
        <p:nvSpPr>
          <p:cNvPr id="7" name="コンテンツ プレースホルダー 6">
            <a:extLst>
              <a:ext uri="{FF2B5EF4-FFF2-40B4-BE49-F238E27FC236}">
                <a16:creationId xmlns:a16="http://schemas.microsoft.com/office/drawing/2014/main" id="{F04EAEA7-E445-D88E-72E6-02F8A9E6A468}"/>
              </a:ext>
            </a:extLst>
          </p:cNvPr>
          <p:cNvSpPr>
            <a:spLocks noGrp="1"/>
          </p:cNvSpPr>
          <p:nvPr>
            <p:ph idx="1"/>
          </p:nvPr>
        </p:nvSpPr>
        <p:spPr>
          <a:xfrm>
            <a:off x="6298481" y="1587315"/>
            <a:ext cx="5515901" cy="4502640"/>
          </a:xfrm>
        </p:spPr>
        <p:txBody>
          <a:bodyPr>
            <a:normAutofit/>
          </a:bodyPr>
          <a:lstStyle/>
          <a:p>
            <a:pPr marL="0" indent="0">
              <a:buNone/>
            </a:pPr>
            <a:r>
              <a:rPr lang="ja-JP" altLang="en-US" sz="2400" dirty="0">
                <a:latin typeface="+mn-ea"/>
              </a:rPr>
              <a:t>従来、クオンツチームは、それぞれ独立した存在として活動してきました。そのため、</a:t>
            </a:r>
            <a:r>
              <a:rPr lang="en-US" altLang="ja-JP" sz="2400" b="1" dirty="0">
                <a:latin typeface="+mn-ea"/>
              </a:rPr>
              <a:t>1</a:t>
            </a:r>
            <a:r>
              <a:rPr lang="ja-JP" altLang="en-US" sz="2400" b="1" dirty="0">
                <a:latin typeface="+mn-ea"/>
              </a:rPr>
              <a:t>つの会社がカバーできる投資戦略の種類は、雇用できるチームの数に制限されていました。</a:t>
            </a:r>
            <a:endParaRPr lang="en-US" altLang="ja-JP" sz="2400" b="1" dirty="0">
              <a:latin typeface="+mn-ea"/>
            </a:endParaRPr>
          </a:p>
          <a:p>
            <a:pPr marL="0" indent="0">
              <a:buNone/>
            </a:pPr>
            <a:endParaRPr lang="en-US" altLang="ja-JP" sz="2400" b="1" dirty="0">
              <a:latin typeface="+mn-ea"/>
            </a:endParaRPr>
          </a:p>
          <a:p>
            <a:pPr marL="0" indent="0">
              <a:buNone/>
            </a:pPr>
            <a:r>
              <a:rPr lang="en-US" altLang="ja-JP" sz="2400" dirty="0">
                <a:latin typeface="+mn-ea"/>
              </a:rPr>
              <a:t>Traditionally, quant teams have worked and operated as silos.</a:t>
            </a:r>
          </a:p>
          <a:p>
            <a:pPr marL="0" indent="0">
              <a:buNone/>
            </a:pPr>
            <a:r>
              <a:rPr lang="en-US" altLang="ja-JP" sz="2400" b="1" dirty="0">
                <a:latin typeface="+mn-ea"/>
              </a:rPr>
              <a:t>A firm’s ability to cover multiple investment strategies is limited by how many teams it can hire.</a:t>
            </a:r>
            <a:endParaRPr lang="ja-JP" altLang="en-US" sz="2400" b="1" dirty="0">
              <a:latin typeface="+mn-ea"/>
            </a:endParaRPr>
          </a:p>
        </p:txBody>
      </p:sp>
      <p:sp>
        <p:nvSpPr>
          <p:cNvPr id="8" name="日付プレースホルダー 7">
            <a:extLst>
              <a:ext uri="{FF2B5EF4-FFF2-40B4-BE49-F238E27FC236}">
                <a16:creationId xmlns:a16="http://schemas.microsoft.com/office/drawing/2014/main" id="{6C6CCBD3-D30B-9932-E989-BA1A88254713}"/>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BB71B598-8DC2-DBD2-88F6-87BCC6450F96}"/>
              </a:ext>
            </a:extLst>
          </p:cNvPr>
          <p:cNvSpPr>
            <a:spLocks noGrp="1"/>
          </p:cNvSpPr>
          <p:nvPr>
            <p:ph type="sldNum" sz="quarter" idx="12"/>
          </p:nvPr>
        </p:nvSpPr>
        <p:spPr/>
        <p:txBody>
          <a:bodyPr/>
          <a:lstStyle/>
          <a:p>
            <a:fld id="{3BB876C2-8946-444B-B6D9-1B3467709539}" type="slidenum">
              <a:rPr kumimoji="1" lang="ja-JP" altLang="en-US" smtClean="0"/>
              <a:t>11</a:t>
            </a:fld>
            <a:endParaRPr kumimoji="1" lang="ja-JP" altLang="en-US" dirty="0"/>
          </a:p>
        </p:txBody>
      </p:sp>
      <p:pic>
        <p:nvPicPr>
          <p:cNvPr id="3" name="図 2">
            <a:extLst>
              <a:ext uri="{FF2B5EF4-FFF2-40B4-BE49-F238E27FC236}">
                <a16:creationId xmlns:a16="http://schemas.microsoft.com/office/drawing/2014/main" id="{4997C306-421F-E1EE-9115-806F4E827F6B}"/>
              </a:ext>
            </a:extLst>
          </p:cNvPr>
          <p:cNvPicPr>
            <a:picLocks noChangeAspect="1"/>
          </p:cNvPicPr>
          <p:nvPr/>
        </p:nvPicPr>
        <p:blipFill>
          <a:blip r:embed="rId3"/>
          <a:srcRect b="28630"/>
          <a:stretch/>
        </p:blipFill>
        <p:spPr>
          <a:xfrm>
            <a:off x="1270651" y="1810569"/>
            <a:ext cx="4502156" cy="3533942"/>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65A6396C-07E2-6101-FB58-8DAD0965DABD}"/>
              </a:ext>
            </a:extLst>
          </p:cNvPr>
          <p:cNvSpPr txBox="1"/>
          <p:nvPr/>
        </p:nvSpPr>
        <p:spPr>
          <a:xfrm>
            <a:off x="1057619" y="1125650"/>
            <a:ext cx="3711272" cy="461665"/>
          </a:xfrm>
          <a:prstGeom prst="rect">
            <a:avLst/>
          </a:prstGeom>
          <a:noFill/>
        </p:spPr>
        <p:txBody>
          <a:bodyPr wrap="none" rtlCol="0">
            <a:spAutoFit/>
          </a:bodyPr>
          <a:lstStyle/>
          <a:p>
            <a:r>
              <a:rPr kumimoji="1" lang="en-US" altLang="ja-JP" sz="2400" b="1" dirty="0"/>
              <a:t>The Old Paradigm : Silo</a:t>
            </a:r>
            <a:endParaRPr kumimoji="1" lang="ja-JP" altLang="en-US" sz="2400" b="1" dirty="0"/>
          </a:p>
        </p:txBody>
      </p:sp>
    </p:spTree>
    <p:extLst>
      <p:ext uri="{BB962C8B-B14F-4D97-AF65-F5344CB8AC3E}">
        <p14:creationId xmlns:p14="http://schemas.microsoft.com/office/powerpoint/2010/main" val="100040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E416D-A4B9-498B-9402-A95BB1DF9FA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1BBB2D5-2EE3-BCC1-4B40-B5FB7211072B}"/>
              </a:ext>
            </a:extLst>
          </p:cNvPr>
          <p:cNvSpPr>
            <a:spLocks noGrp="1"/>
          </p:cNvSpPr>
          <p:nvPr>
            <p:ph type="title"/>
          </p:nvPr>
        </p:nvSpPr>
        <p:spPr>
          <a:xfrm>
            <a:off x="838199" y="136525"/>
            <a:ext cx="10963275" cy="868452"/>
          </a:xfrm>
        </p:spPr>
        <p:txBody>
          <a:bodyPr>
            <a:normAutofit fontScale="90000"/>
          </a:bodyPr>
          <a:lstStyle/>
          <a:p>
            <a:r>
              <a:rPr lang="ja-JP" altLang="en-US" dirty="0"/>
              <a:t>現代のクオンツリサーチにおける障害</a:t>
            </a:r>
            <a:br>
              <a:rPr lang="en-US" altLang="ja-JP" dirty="0"/>
            </a:br>
            <a:r>
              <a:rPr lang="en-US" altLang="ja-JP" dirty="0"/>
              <a:t>The Handicaps to Modern Quantitative </a:t>
            </a:r>
            <a:r>
              <a:rPr lang="en-US" altLang="ja-JP" dirty="0" err="1"/>
              <a:t>Research:CrowdSourced</a:t>
            </a:r>
            <a:r>
              <a:rPr lang="en-US" altLang="ja-JP" dirty="0"/>
              <a:t> </a:t>
            </a:r>
            <a:r>
              <a:rPr lang="en-US" altLang="ja-JP" dirty="0" err="1"/>
              <a:t>Resarch</a:t>
            </a:r>
            <a:endParaRPr lang="ja-JP" altLang="en-US" dirty="0"/>
          </a:p>
        </p:txBody>
      </p:sp>
      <p:sp>
        <p:nvSpPr>
          <p:cNvPr id="7" name="コンテンツ プレースホルダー 6">
            <a:extLst>
              <a:ext uri="{FF2B5EF4-FFF2-40B4-BE49-F238E27FC236}">
                <a16:creationId xmlns:a16="http://schemas.microsoft.com/office/drawing/2014/main" id="{A80A8467-2339-C11F-4A0D-163A8B3EA7AA}"/>
              </a:ext>
            </a:extLst>
          </p:cNvPr>
          <p:cNvSpPr>
            <a:spLocks noGrp="1"/>
          </p:cNvSpPr>
          <p:nvPr>
            <p:ph idx="1"/>
          </p:nvPr>
        </p:nvSpPr>
        <p:spPr>
          <a:xfrm>
            <a:off x="838200" y="1155940"/>
            <a:ext cx="10515600" cy="485573"/>
          </a:xfrm>
        </p:spPr>
        <p:txBody>
          <a:bodyPr/>
          <a:lstStyle/>
          <a:p>
            <a:pPr marL="0" indent="0">
              <a:buNone/>
            </a:pPr>
            <a:r>
              <a:rPr lang="en-US" altLang="ja-JP" b="1" dirty="0" err="1"/>
              <a:t>CrowdSourced</a:t>
            </a:r>
            <a:r>
              <a:rPr lang="ja-JP" altLang="en-US" b="1" dirty="0"/>
              <a:t> </a:t>
            </a:r>
            <a:r>
              <a:rPr lang="en-US" altLang="ja-JP" b="1" dirty="0" err="1"/>
              <a:t>Resarch</a:t>
            </a:r>
            <a:endParaRPr lang="ja-JP" altLang="en-US" b="1" dirty="0"/>
          </a:p>
        </p:txBody>
      </p:sp>
      <p:sp>
        <p:nvSpPr>
          <p:cNvPr id="8" name="日付プレースホルダー 7">
            <a:extLst>
              <a:ext uri="{FF2B5EF4-FFF2-40B4-BE49-F238E27FC236}">
                <a16:creationId xmlns:a16="http://schemas.microsoft.com/office/drawing/2014/main" id="{D204BFB7-4FAB-BF8E-36B6-A3899B808420}"/>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ACC6AE37-2945-1EB2-0E52-CEDC223B7C69}"/>
              </a:ext>
            </a:extLst>
          </p:cNvPr>
          <p:cNvSpPr>
            <a:spLocks noGrp="1"/>
          </p:cNvSpPr>
          <p:nvPr>
            <p:ph type="sldNum" sz="quarter" idx="12"/>
          </p:nvPr>
        </p:nvSpPr>
        <p:spPr/>
        <p:txBody>
          <a:bodyPr/>
          <a:lstStyle/>
          <a:p>
            <a:fld id="{3BB876C2-8946-444B-B6D9-1B3467709539}" type="slidenum">
              <a:rPr kumimoji="1" lang="ja-JP" altLang="en-US" smtClean="0"/>
              <a:t>12</a:t>
            </a:fld>
            <a:endParaRPr kumimoji="1" lang="ja-JP" altLang="en-US" dirty="0"/>
          </a:p>
        </p:txBody>
      </p:sp>
      <p:pic>
        <p:nvPicPr>
          <p:cNvPr id="3" name="図 2">
            <a:extLst>
              <a:ext uri="{FF2B5EF4-FFF2-40B4-BE49-F238E27FC236}">
                <a16:creationId xmlns:a16="http://schemas.microsoft.com/office/drawing/2014/main" id="{933C5548-6F16-99A8-20B2-2C0E56AC5DC2}"/>
              </a:ext>
            </a:extLst>
          </p:cNvPr>
          <p:cNvPicPr>
            <a:picLocks noChangeAspect="1"/>
          </p:cNvPicPr>
          <p:nvPr/>
        </p:nvPicPr>
        <p:blipFill>
          <a:blip r:embed="rId2"/>
          <a:srcRect t="18780" r="40815"/>
          <a:stretch/>
        </p:blipFill>
        <p:spPr>
          <a:xfrm>
            <a:off x="6271663" y="2167763"/>
            <a:ext cx="5229308" cy="3778688"/>
          </a:xfrm>
          <a:prstGeom prst="rect">
            <a:avLst/>
          </a:prstGeom>
        </p:spPr>
      </p:pic>
      <p:sp>
        <p:nvSpPr>
          <p:cNvPr id="2" name="四角形: 角を丸くする 1">
            <a:extLst>
              <a:ext uri="{FF2B5EF4-FFF2-40B4-BE49-F238E27FC236}">
                <a16:creationId xmlns:a16="http://schemas.microsoft.com/office/drawing/2014/main" id="{29A45E18-BE59-9332-3C64-BDE4302FCCE6}"/>
              </a:ext>
            </a:extLst>
          </p:cNvPr>
          <p:cNvSpPr/>
          <p:nvPr/>
        </p:nvSpPr>
        <p:spPr>
          <a:xfrm>
            <a:off x="6487783" y="3547739"/>
            <a:ext cx="4179094" cy="635793"/>
          </a:xfrm>
          <a:custGeom>
            <a:avLst/>
            <a:gdLst>
              <a:gd name="connsiteX0" fmla="*/ 0 w 4179094"/>
              <a:gd name="connsiteY0" fmla="*/ 105968 h 635793"/>
              <a:gd name="connsiteX1" fmla="*/ 105968 w 4179094"/>
              <a:gd name="connsiteY1" fmla="*/ 0 h 635793"/>
              <a:gd name="connsiteX2" fmla="*/ 752048 w 4179094"/>
              <a:gd name="connsiteY2" fmla="*/ 0 h 635793"/>
              <a:gd name="connsiteX3" fmla="*/ 1279113 w 4179094"/>
              <a:gd name="connsiteY3" fmla="*/ 0 h 635793"/>
              <a:gd name="connsiteX4" fmla="*/ 1766507 w 4179094"/>
              <a:gd name="connsiteY4" fmla="*/ 0 h 635793"/>
              <a:gd name="connsiteX5" fmla="*/ 2372915 w 4179094"/>
              <a:gd name="connsiteY5" fmla="*/ 0 h 635793"/>
              <a:gd name="connsiteX6" fmla="*/ 2899981 w 4179094"/>
              <a:gd name="connsiteY6" fmla="*/ 0 h 635793"/>
              <a:gd name="connsiteX7" fmla="*/ 3546061 w 4179094"/>
              <a:gd name="connsiteY7" fmla="*/ 0 h 635793"/>
              <a:gd name="connsiteX8" fmla="*/ 4073126 w 4179094"/>
              <a:gd name="connsiteY8" fmla="*/ 0 h 635793"/>
              <a:gd name="connsiteX9" fmla="*/ 4179094 w 4179094"/>
              <a:gd name="connsiteY9" fmla="*/ 105968 h 635793"/>
              <a:gd name="connsiteX10" fmla="*/ 4179094 w 4179094"/>
              <a:gd name="connsiteY10" fmla="*/ 529825 h 635793"/>
              <a:gd name="connsiteX11" fmla="*/ 4073126 w 4179094"/>
              <a:gd name="connsiteY11" fmla="*/ 635793 h 635793"/>
              <a:gd name="connsiteX12" fmla="*/ 3625404 w 4179094"/>
              <a:gd name="connsiteY12" fmla="*/ 635793 h 635793"/>
              <a:gd name="connsiteX13" fmla="*/ 2979324 w 4179094"/>
              <a:gd name="connsiteY13" fmla="*/ 635793 h 635793"/>
              <a:gd name="connsiteX14" fmla="*/ 2491930 w 4179094"/>
              <a:gd name="connsiteY14" fmla="*/ 635793 h 635793"/>
              <a:gd name="connsiteX15" fmla="*/ 1925193 w 4179094"/>
              <a:gd name="connsiteY15" fmla="*/ 635793 h 635793"/>
              <a:gd name="connsiteX16" fmla="*/ 1279113 w 4179094"/>
              <a:gd name="connsiteY16" fmla="*/ 635793 h 635793"/>
              <a:gd name="connsiteX17" fmla="*/ 712376 w 4179094"/>
              <a:gd name="connsiteY17" fmla="*/ 635793 h 635793"/>
              <a:gd name="connsiteX18" fmla="*/ 105968 w 4179094"/>
              <a:gd name="connsiteY18" fmla="*/ 635793 h 635793"/>
              <a:gd name="connsiteX19" fmla="*/ 0 w 4179094"/>
              <a:gd name="connsiteY19" fmla="*/ 529825 h 635793"/>
              <a:gd name="connsiteX20" fmla="*/ 0 w 4179094"/>
              <a:gd name="connsiteY20" fmla="*/ 105968 h 63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9094" h="635793" extrusionOk="0">
                <a:moveTo>
                  <a:pt x="0" y="105968"/>
                </a:moveTo>
                <a:cubicBezTo>
                  <a:pt x="-8986" y="41900"/>
                  <a:pt x="34166" y="4983"/>
                  <a:pt x="105968" y="0"/>
                </a:cubicBezTo>
                <a:cubicBezTo>
                  <a:pt x="361416" y="-23523"/>
                  <a:pt x="475832" y="74669"/>
                  <a:pt x="752048" y="0"/>
                </a:cubicBezTo>
                <a:cubicBezTo>
                  <a:pt x="1028264" y="-74669"/>
                  <a:pt x="1128867" y="57418"/>
                  <a:pt x="1279113" y="0"/>
                </a:cubicBezTo>
                <a:cubicBezTo>
                  <a:pt x="1429360" y="-57418"/>
                  <a:pt x="1538621" y="785"/>
                  <a:pt x="1766507" y="0"/>
                </a:cubicBezTo>
                <a:cubicBezTo>
                  <a:pt x="1994393" y="-785"/>
                  <a:pt x="2208536" y="65009"/>
                  <a:pt x="2372915" y="0"/>
                </a:cubicBezTo>
                <a:cubicBezTo>
                  <a:pt x="2537294" y="-65009"/>
                  <a:pt x="2743148" y="44264"/>
                  <a:pt x="2899981" y="0"/>
                </a:cubicBezTo>
                <a:cubicBezTo>
                  <a:pt x="3056814" y="-44264"/>
                  <a:pt x="3241823" y="22449"/>
                  <a:pt x="3546061" y="0"/>
                </a:cubicBezTo>
                <a:cubicBezTo>
                  <a:pt x="3850299" y="-22449"/>
                  <a:pt x="3929507" y="35925"/>
                  <a:pt x="4073126" y="0"/>
                </a:cubicBezTo>
                <a:cubicBezTo>
                  <a:pt x="4122728" y="14761"/>
                  <a:pt x="4172002" y="39218"/>
                  <a:pt x="4179094" y="105968"/>
                </a:cubicBezTo>
                <a:cubicBezTo>
                  <a:pt x="4181260" y="295914"/>
                  <a:pt x="4159562" y="375788"/>
                  <a:pt x="4179094" y="529825"/>
                </a:cubicBezTo>
                <a:cubicBezTo>
                  <a:pt x="4188504" y="602358"/>
                  <a:pt x="4132418" y="643736"/>
                  <a:pt x="4073126" y="635793"/>
                </a:cubicBezTo>
                <a:cubicBezTo>
                  <a:pt x="3939114" y="661305"/>
                  <a:pt x="3783097" y="600771"/>
                  <a:pt x="3625404" y="635793"/>
                </a:cubicBezTo>
                <a:cubicBezTo>
                  <a:pt x="3467711" y="670815"/>
                  <a:pt x="3122865" y="618021"/>
                  <a:pt x="2979324" y="635793"/>
                </a:cubicBezTo>
                <a:cubicBezTo>
                  <a:pt x="2835783" y="653565"/>
                  <a:pt x="2677526" y="631268"/>
                  <a:pt x="2491930" y="635793"/>
                </a:cubicBezTo>
                <a:cubicBezTo>
                  <a:pt x="2306334" y="640318"/>
                  <a:pt x="2159983" y="628374"/>
                  <a:pt x="1925193" y="635793"/>
                </a:cubicBezTo>
                <a:cubicBezTo>
                  <a:pt x="1690403" y="643212"/>
                  <a:pt x="1515873" y="571067"/>
                  <a:pt x="1279113" y="635793"/>
                </a:cubicBezTo>
                <a:cubicBezTo>
                  <a:pt x="1042353" y="700519"/>
                  <a:pt x="869687" y="591702"/>
                  <a:pt x="712376" y="635793"/>
                </a:cubicBezTo>
                <a:cubicBezTo>
                  <a:pt x="555065" y="679884"/>
                  <a:pt x="277315" y="635195"/>
                  <a:pt x="105968" y="635793"/>
                </a:cubicBezTo>
                <a:cubicBezTo>
                  <a:pt x="39196" y="636133"/>
                  <a:pt x="3556" y="581940"/>
                  <a:pt x="0" y="529825"/>
                </a:cubicBezTo>
                <a:cubicBezTo>
                  <a:pt x="-6030" y="393173"/>
                  <a:pt x="46121" y="235826"/>
                  <a:pt x="0" y="105968"/>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257AA32-5E06-C1CD-CD3A-38DA4359196A}"/>
              </a:ext>
            </a:extLst>
          </p:cNvPr>
          <p:cNvPicPr>
            <a:picLocks noChangeAspect="1"/>
          </p:cNvPicPr>
          <p:nvPr/>
        </p:nvPicPr>
        <p:blipFill>
          <a:blip r:embed="rId3"/>
          <a:srcRect t="8041"/>
          <a:stretch/>
        </p:blipFill>
        <p:spPr>
          <a:xfrm>
            <a:off x="896849" y="1792476"/>
            <a:ext cx="4826033" cy="4534269"/>
          </a:xfrm>
          <a:prstGeom prst="rect">
            <a:avLst/>
          </a:prstGeom>
        </p:spPr>
      </p:pic>
    </p:spTree>
    <p:extLst>
      <p:ext uri="{BB962C8B-B14F-4D97-AF65-F5344CB8AC3E}">
        <p14:creationId xmlns:p14="http://schemas.microsoft.com/office/powerpoint/2010/main" val="366138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5A7E7-D033-7F43-C4F5-9E39D8B0C67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5684F0F-608F-A58B-8B1F-96B52D3D126A}"/>
              </a:ext>
            </a:extLst>
          </p:cNvPr>
          <p:cNvSpPr>
            <a:spLocks noGrp="1"/>
          </p:cNvSpPr>
          <p:nvPr>
            <p:ph type="title"/>
          </p:nvPr>
        </p:nvSpPr>
        <p:spPr/>
        <p:txBody>
          <a:bodyPr>
            <a:normAutofit/>
          </a:bodyPr>
          <a:lstStyle/>
          <a:p>
            <a:r>
              <a:rPr lang="ja-JP" altLang="en-US" b="1" dirty="0"/>
              <a:t>現代のクオンツリサーチにおける障害</a:t>
            </a:r>
            <a:r>
              <a:rPr lang="en-US" altLang="ja-JP" b="1" dirty="0"/>
              <a:t>:Silo</a:t>
            </a:r>
            <a:r>
              <a:rPr lang="ja-JP" altLang="en-US" b="1" dirty="0"/>
              <a:t>型の課題</a:t>
            </a:r>
            <a:br>
              <a:rPr lang="en-US" altLang="ja-JP" b="1" dirty="0"/>
            </a:br>
            <a:r>
              <a:rPr lang="en-US" altLang="ja-JP" b="1" dirty="0"/>
              <a:t>The Handicaps to Modern Quantitative </a:t>
            </a:r>
            <a:r>
              <a:rPr lang="en-US" altLang="ja-JP" b="1" dirty="0" err="1"/>
              <a:t>Research:Handicap</a:t>
            </a:r>
            <a:r>
              <a:rPr lang="ja-JP" altLang="en-US" b="1" dirty="0"/>
              <a:t> </a:t>
            </a:r>
            <a:r>
              <a:rPr lang="en-US" altLang="ja-JP" b="1" dirty="0"/>
              <a:t>of</a:t>
            </a:r>
            <a:r>
              <a:rPr lang="ja-JP" altLang="en-US" b="1" dirty="0"/>
              <a:t> </a:t>
            </a:r>
            <a:r>
              <a:rPr lang="en-US" altLang="ja-JP" b="1" dirty="0"/>
              <a:t>Silo</a:t>
            </a:r>
            <a:endParaRPr lang="ja-JP" altLang="en-US" b="1" dirty="0"/>
          </a:p>
        </p:txBody>
      </p:sp>
      <p:sp>
        <p:nvSpPr>
          <p:cNvPr id="8" name="日付プレースホルダー 7">
            <a:extLst>
              <a:ext uri="{FF2B5EF4-FFF2-40B4-BE49-F238E27FC236}">
                <a16:creationId xmlns:a16="http://schemas.microsoft.com/office/drawing/2014/main" id="{1107672B-9652-DE25-8C4A-18FE813F6FF1}"/>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0D6FA7D5-B85B-63F6-05B1-5E0DBF7DE95C}"/>
              </a:ext>
            </a:extLst>
          </p:cNvPr>
          <p:cNvSpPr>
            <a:spLocks noGrp="1"/>
          </p:cNvSpPr>
          <p:nvPr>
            <p:ph type="sldNum" sz="quarter" idx="12"/>
          </p:nvPr>
        </p:nvSpPr>
        <p:spPr/>
        <p:txBody>
          <a:bodyPr/>
          <a:lstStyle/>
          <a:p>
            <a:fld id="{3BB876C2-8946-444B-B6D9-1B3467709539}" type="slidenum">
              <a:rPr kumimoji="1" lang="ja-JP" altLang="en-US" smtClean="0"/>
              <a:t>13</a:t>
            </a:fld>
            <a:endParaRPr kumimoji="1" lang="ja-JP" altLang="en-US" dirty="0"/>
          </a:p>
        </p:txBody>
      </p:sp>
      <p:sp>
        <p:nvSpPr>
          <p:cNvPr id="4" name="テキスト ボックス 3">
            <a:extLst>
              <a:ext uri="{FF2B5EF4-FFF2-40B4-BE49-F238E27FC236}">
                <a16:creationId xmlns:a16="http://schemas.microsoft.com/office/drawing/2014/main" id="{AA4BB12D-330D-FAC1-4EB7-6DFED362E58C}"/>
              </a:ext>
            </a:extLst>
          </p:cNvPr>
          <p:cNvSpPr txBox="1"/>
          <p:nvPr/>
        </p:nvSpPr>
        <p:spPr>
          <a:xfrm>
            <a:off x="1083509" y="1004977"/>
            <a:ext cx="10024982" cy="5632311"/>
          </a:xfrm>
          <a:prstGeom prst="rect">
            <a:avLst/>
          </a:prstGeom>
          <a:noFill/>
        </p:spPr>
        <p:txBody>
          <a:bodyPr wrap="square" rtlCol="0">
            <a:spAutoFit/>
          </a:bodyPr>
          <a:lstStyle/>
          <a:p>
            <a:pPr marL="0" indent="0">
              <a:buNone/>
            </a:pPr>
            <a:r>
              <a:rPr lang="en-US" altLang="ja-JP" sz="2400" b="1" dirty="0"/>
              <a:t>Handicap #1: </a:t>
            </a:r>
            <a:r>
              <a:rPr lang="ja-JP" altLang="en-US" sz="2400" b="1" dirty="0"/>
              <a:t>経験による障壁</a:t>
            </a:r>
          </a:p>
          <a:p>
            <a:pPr marL="0" indent="0">
              <a:buNone/>
            </a:pPr>
            <a:r>
              <a:rPr lang="ja-JP" altLang="en-US" sz="2400" dirty="0"/>
              <a:t>投資戦略を開発するには、専門的な知識が必要とされます。そのため、多くのデータサイエンティストがこの分野に参加できません。</a:t>
            </a:r>
            <a:endParaRPr lang="en-US" altLang="ja-JP" sz="2400" dirty="0"/>
          </a:p>
          <a:p>
            <a:pPr marL="0" indent="0">
              <a:buNone/>
            </a:pPr>
            <a:endParaRPr lang="en-US" altLang="ja-JP" sz="2400" b="1" dirty="0"/>
          </a:p>
          <a:p>
            <a:pPr marL="0" indent="0">
              <a:buNone/>
            </a:pPr>
            <a:r>
              <a:rPr lang="en-US" altLang="ja-JP" sz="2400" b="1" dirty="0"/>
              <a:t>Handicap #2: </a:t>
            </a:r>
            <a:r>
              <a:rPr lang="ja-JP" altLang="en-US" sz="2400" b="1" dirty="0"/>
              <a:t>データ</a:t>
            </a:r>
            <a:r>
              <a:rPr lang="en-US" altLang="ja-JP" sz="2400" b="1" dirty="0"/>
              <a:t>/</a:t>
            </a:r>
            <a:r>
              <a:rPr lang="ja-JP" altLang="en-US" sz="2400" b="1" dirty="0"/>
              <a:t>リソースの障壁</a:t>
            </a:r>
          </a:p>
          <a:p>
            <a:pPr marL="0" indent="0">
              <a:buNone/>
            </a:pPr>
            <a:r>
              <a:rPr lang="ja-JP" altLang="en-US" sz="2400" dirty="0"/>
              <a:t>高額なデータセット、ソフト、ハードが必要です。一般的な公開情報から投資機会を見つけられる時代は終わり、高度な分析のため複雑なデータセットの購入、管理、分析、高スペックなコンピュータ、ソフトに多額の費用が掛かります。</a:t>
            </a:r>
            <a:endParaRPr lang="en-US" altLang="ja-JP" sz="2400" dirty="0"/>
          </a:p>
          <a:p>
            <a:pPr marL="0" indent="0">
              <a:buNone/>
            </a:pPr>
            <a:endParaRPr lang="en-US" altLang="ja-JP" sz="2400" b="1" dirty="0"/>
          </a:p>
          <a:p>
            <a:pPr marL="0" indent="0">
              <a:buNone/>
            </a:pPr>
            <a:r>
              <a:rPr lang="en-US" altLang="ja-JP" sz="2400" b="1" dirty="0"/>
              <a:t>Handicap #3: </a:t>
            </a:r>
            <a:r>
              <a:rPr lang="ja-JP" altLang="en-US" sz="2400" b="1" dirty="0"/>
              <a:t>選択バイアス</a:t>
            </a:r>
          </a:p>
          <a:p>
            <a:pPr marL="0" indent="0">
              <a:buNone/>
            </a:pPr>
            <a:r>
              <a:rPr lang="ja-JP" altLang="en-US" sz="2400" dirty="0"/>
              <a:t>研究者は、良いパフォーマンスを示すバックテストを作成することで報酬を得ています。そのためモデルを過剰適合しがちです。また、企業は場合によっては、過剰適合したバックテストを利用して投資家から資金を集めるため、それを助長することさえあります。</a:t>
            </a:r>
          </a:p>
        </p:txBody>
      </p:sp>
    </p:spTree>
    <p:extLst>
      <p:ext uri="{BB962C8B-B14F-4D97-AF65-F5344CB8AC3E}">
        <p14:creationId xmlns:p14="http://schemas.microsoft.com/office/powerpoint/2010/main" val="208803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1DF4F-8B4D-1799-F720-7DE39E64D5C6}"/>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02D2670-8752-85D7-0786-F199E98D9FA3}"/>
              </a:ext>
            </a:extLst>
          </p:cNvPr>
          <p:cNvSpPr>
            <a:spLocks noGrp="1"/>
          </p:cNvSpPr>
          <p:nvPr>
            <p:ph type="title"/>
          </p:nvPr>
        </p:nvSpPr>
        <p:spPr/>
        <p:txBody>
          <a:bodyPr>
            <a:normAutofit/>
          </a:bodyPr>
          <a:lstStyle/>
          <a:p>
            <a:r>
              <a:rPr lang="ja-JP" altLang="en-US" b="1" dirty="0"/>
              <a:t>現代のクオンツリサーチにおける障害</a:t>
            </a:r>
            <a:r>
              <a:rPr lang="en-US" altLang="ja-JP" b="1" dirty="0"/>
              <a:t>:Tournament</a:t>
            </a:r>
            <a:r>
              <a:rPr lang="ja-JP" altLang="en-US" b="1" dirty="0"/>
              <a:t>型による解決</a:t>
            </a:r>
            <a:br>
              <a:rPr lang="en-US" altLang="ja-JP" b="1" dirty="0"/>
            </a:br>
            <a:r>
              <a:rPr lang="en-US" altLang="ja-JP" b="1" dirty="0"/>
              <a:t>The Handicaps to Modern Quantitative </a:t>
            </a:r>
            <a:r>
              <a:rPr lang="en-US" altLang="ja-JP" b="1" dirty="0" err="1"/>
              <a:t>Research:Tournament</a:t>
            </a:r>
            <a:endParaRPr lang="ja-JP" altLang="en-US" b="1" dirty="0"/>
          </a:p>
        </p:txBody>
      </p:sp>
      <p:sp>
        <p:nvSpPr>
          <p:cNvPr id="8" name="日付プレースホルダー 7">
            <a:extLst>
              <a:ext uri="{FF2B5EF4-FFF2-40B4-BE49-F238E27FC236}">
                <a16:creationId xmlns:a16="http://schemas.microsoft.com/office/drawing/2014/main" id="{21D8C3DB-1304-008E-3FD3-21AFE3A9B6AB}"/>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10DD4E04-50D5-2B5A-4F65-E2359878E4E3}"/>
              </a:ext>
            </a:extLst>
          </p:cNvPr>
          <p:cNvSpPr>
            <a:spLocks noGrp="1"/>
          </p:cNvSpPr>
          <p:nvPr>
            <p:ph type="sldNum" sz="quarter" idx="12"/>
          </p:nvPr>
        </p:nvSpPr>
        <p:spPr/>
        <p:txBody>
          <a:bodyPr/>
          <a:lstStyle/>
          <a:p>
            <a:fld id="{3BB876C2-8946-444B-B6D9-1B3467709539}" type="slidenum">
              <a:rPr kumimoji="1" lang="ja-JP" altLang="en-US" smtClean="0"/>
              <a:t>14</a:t>
            </a:fld>
            <a:endParaRPr kumimoji="1" lang="ja-JP" altLang="en-US" dirty="0"/>
          </a:p>
        </p:txBody>
      </p:sp>
      <p:pic>
        <p:nvPicPr>
          <p:cNvPr id="3" name="図 2">
            <a:extLst>
              <a:ext uri="{FF2B5EF4-FFF2-40B4-BE49-F238E27FC236}">
                <a16:creationId xmlns:a16="http://schemas.microsoft.com/office/drawing/2014/main" id="{79B2A080-CC36-A8BE-4D5C-F503DF775ACA}"/>
              </a:ext>
            </a:extLst>
          </p:cNvPr>
          <p:cNvPicPr>
            <a:picLocks noChangeAspect="1"/>
          </p:cNvPicPr>
          <p:nvPr/>
        </p:nvPicPr>
        <p:blipFill>
          <a:blip r:embed="rId2"/>
          <a:stretch>
            <a:fillRect/>
          </a:stretch>
        </p:blipFill>
        <p:spPr>
          <a:xfrm>
            <a:off x="314793" y="1762655"/>
            <a:ext cx="5991461" cy="3146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95A0D2EB-70D5-95B6-09E9-7587D339ADFF}"/>
              </a:ext>
            </a:extLst>
          </p:cNvPr>
          <p:cNvSpPr txBox="1"/>
          <p:nvPr/>
        </p:nvSpPr>
        <p:spPr>
          <a:xfrm>
            <a:off x="143218" y="1125650"/>
            <a:ext cx="2020105" cy="461665"/>
          </a:xfrm>
          <a:prstGeom prst="rect">
            <a:avLst/>
          </a:prstGeom>
          <a:noFill/>
        </p:spPr>
        <p:txBody>
          <a:bodyPr wrap="none" rtlCol="0">
            <a:spAutoFit/>
          </a:bodyPr>
          <a:lstStyle/>
          <a:p>
            <a:r>
              <a:rPr kumimoji="1" lang="en-US" altLang="ja-JP" sz="2400" b="1" dirty="0"/>
              <a:t>Tournament</a:t>
            </a:r>
            <a:endParaRPr kumimoji="1" lang="ja-JP" altLang="en-US" sz="2400" b="1" dirty="0"/>
          </a:p>
        </p:txBody>
      </p:sp>
      <p:sp>
        <p:nvSpPr>
          <p:cNvPr id="10" name="コンテンツ プレースホルダー 6">
            <a:extLst>
              <a:ext uri="{FF2B5EF4-FFF2-40B4-BE49-F238E27FC236}">
                <a16:creationId xmlns:a16="http://schemas.microsoft.com/office/drawing/2014/main" id="{6815C522-B55F-58C8-BC68-ACE6908638B9}"/>
              </a:ext>
            </a:extLst>
          </p:cNvPr>
          <p:cNvSpPr>
            <a:spLocks noGrp="1"/>
          </p:cNvSpPr>
          <p:nvPr>
            <p:ph idx="1"/>
          </p:nvPr>
        </p:nvSpPr>
        <p:spPr>
          <a:xfrm>
            <a:off x="6420600" y="1662716"/>
            <a:ext cx="5515901" cy="4500054"/>
          </a:xfrm>
        </p:spPr>
        <p:txBody>
          <a:bodyPr>
            <a:normAutofit lnSpcReduction="10000"/>
          </a:bodyPr>
          <a:lstStyle/>
          <a:p>
            <a:pPr marL="0" indent="0">
              <a:buNone/>
            </a:pPr>
            <a:r>
              <a:rPr lang="en-US" altLang="ja-JP" sz="1800" b="1" dirty="0"/>
              <a:t>Handicap #1: </a:t>
            </a:r>
            <a:r>
              <a:rPr lang="ja-JP" altLang="en-US" sz="1800" b="1" dirty="0"/>
              <a:t>経験による障壁</a:t>
            </a:r>
          </a:p>
          <a:p>
            <a:pPr marL="0" indent="0">
              <a:buNone/>
            </a:pPr>
            <a:r>
              <a:rPr lang="ja-JP" altLang="en-US" sz="1800" dirty="0"/>
              <a:t>経験豊富な研究者によって前処理、構造化されてデータが提供された状態で、参加者は予想に取り組むことができます。</a:t>
            </a:r>
            <a:endParaRPr lang="en-US" altLang="ja-JP" sz="1800" dirty="0"/>
          </a:p>
          <a:p>
            <a:pPr marL="0" indent="0">
              <a:buNone/>
            </a:pPr>
            <a:r>
              <a:rPr lang="en-US" altLang="ja-JP" sz="1800" b="1" dirty="0"/>
              <a:t>Handicap #2: </a:t>
            </a:r>
            <a:r>
              <a:rPr lang="ja-JP" altLang="en-US" sz="1800" b="1" dirty="0"/>
              <a:t>データ</a:t>
            </a:r>
            <a:r>
              <a:rPr lang="en-US" altLang="ja-JP" sz="1800" b="1" dirty="0"/>
              <a:t>/</a:t>
            </a:r>
            <a:r>
              <a:rPr lang="ja-JP" altLang="en-US" sz="1800" b="1" dirty="0"/>
              <a:t>リソースの障壁</a:t>
            </a:r>
          </a:p>
          <a:p>
            <a:pPr marL="0" indent="0">
              <a:buNone/>
            </a:pPr>
            <a:r>
              <a:rPr lang="ja-JP" altLang="en-US" sz="1800" dirty="0"/>
              <a:t>高額なデータセットは不要で、予測に必要なデータが利用可能です。</a:t>
            </a:r>
            <a:endParaRPr lang="en-US" altLang="ja-JP" sz="1800" dirty="0"/>
          </a:p>
          <a:p>
            <a:pPr marL="0" indent="0">
              <a:buNone/>
            </a:pPr>
            <a:r>
              <a:rPr lang="ja-JP" altLang="en-US" sz="1800" dirty="0"/>
              <a:t>一般的ではありませんが、遠隔操作で複数のコンピュータを使って大規模な計算ができる環境が提供される場合もあります。</a:t>
            </a:r>
            <a:endParaRPr lang="en-US" altLang="ja-JP" sz="1800" dirty="0"/>
          </a:p>
          <a:p>
            <a:pPr marL="0" indent="0">
              <a:buNone/>
            </a:pPr>
            <a:r>
              <a:rPr lang="en-US" altLang="ja-JP" sz="1800" b="1" dirty="0"/>
              <a:t>Handicap #3: </a:t>
            </a:r>
            <a:r>
              <a:rPr lang="ja-JP" altLang="en-US" sz="1800" b="1" dirty="0"/>
              <a:t>選択バイアス</a:t>
            </a:r>
          </a:p>
          <a:p>
            <a:pPr marL="0" indent="0">
              <a:buNone/>
            </a:pPr>
            <a:r>
              <a:rPr lang="ja-JP" altLang="en-US" sz="1800" dirty="0"/>
              <a:t>トーナメントは、公平なルールを作ることで選択バイアスが発生しないように設計できる。また、もしバイアスが発生しても、その影響を考慮して調整できる。</a:t>
            </a:r>
          </a:p>
        </p:txBody>
      </p:sp>
    </p:spTree>
    <p:extLst>
      <p:ext uri="{BB962C8B-B14F-4D97-AF65-F5344CB8AC3E}">
        <p14:creationId xmlns:p14="http://schemas.microsoft.com/office/powerpoint/2010/main" val="229864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559AE-8449-DE4C-4BA6-B8BE899DCFED}"/>
              </a:ext>
            </a:extLst>
          </p:cNvPr>
          <p:cNvSpPr>
            <a:spLocks noGrp="1"/>
          </p:cNvSpPr>
          <p:nvPr>
            <p:ph type="title"/>
          </p:nvPr>
        </p:nvSpPr>
        <p:spPr>
          <a:xfrm>
            <a:off x="838200" y="2994774"/>
            <a:ext cx="10515600" cy="868452"/>
          </a:xfrm>
        </p:spPr>
        <p:txBody>
          <a:bodyPr>
            <a:noAutofit/>
          </a:bodyPr>
          <a:lstStyle/>
          <a:p>
            <a:r>
              <a:rPr kumimoji="1" lang="en-US" altLang="ja-JP" sz="4400" b="1" dirty="0" err="1"/>
              <a:t>Numerai</a:t>
            </a:r>
            <a:r>
              <a:rPr kumimoji="1" lang="ja-JP" altLang="en-US" sz="4400" b="1" dirty="0"/>
              <a:t>の特徴を</a:t>
            </a:r>
            <a:r>
              <a:rPr kumimoji="1" lang="en-US" altLang="ja-JP" sz="4400" b="1" dirty="0"/>
              <a:t>13F-HR</a:t>
            </a:r>
            <a:r>
              <a:rPr kumimoji="1" lang="ja-JP" altLang="en-US" sz="4400" b="1" dirty="0"/>
              <a:t>から読み解くことができるか？</a:t>
            </a:r>
            <a:br>
              <a:rPr kumimoji="1" lang="en-US" altLang="ja-JP" sz="4400" b="1" dirty="0"/>
            </a:br>
            <a:br>
              <a:rPr kumimoji="1" lang="ja-JP" altLang="en-US" sz="4400" b="1" dirty="0"/>
            </a:br>
            <a:r>
              <a:rPr kumimoji="1" lang="en-US" altLang="ja-JP" sz="4400" b="1" dirty="0"/>
              <a:t>Can I analyze the characteristics of </a:t>
            </a:r>
            <a:r>
              <a:rPr kumimoji="1" lang="en-US" altLang="ja-JP" sz="4400" b="1" dirty="0" err="1"/>
              <a:t>Numerai</a:t>
            </a:r>
            <a:r>
              <a:rPr kumimoji="1" lang="en-US" altLang="ja-JP" sz="4400" b="1" dirty="0"/>
              <a:t> from 13F-HR?</a:t>
            </a:r>
            <a:endParaRPr kumimoji="1" lang="ja-JP" altLang="en-US" sz="4400" b="1" dirty="0"/>
          </a:p>
        </p:txBody>
      </p:sp>
    </p:spTree>
    <p:extLst>
      <p:ext uri="{BB962C8B-B14F-4D97-AF65-F5344CB8AC3E}">
        <p14:creationId xmlns:p14="http://schemas.microsoft.com/office/powerpoint/2010/main" val="415978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971A-1DEF-BB67-D565-EBE843BD58A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9802B694-F20C-5ED9-3C0B-3BF5059C4F9B}"/>
              </a:ext>
            </a:extLst>
          </p:cNvPr>
          <p:cNvSpPr>
            <a:spLocks noGrp="1"/>
          </p:cNvSpPr>
          <p:nvPr>
            <p:ph type="title"/>
          </p:nvPr>
        </p:nvSpPr>
        <p:spPr/>
        <p:txBody>
          <a:bodyPr/>
          <a:lstStyle/>
          <a:p>
            <a:r>
              <a:rPr lang="en-US" altLang="ja-JP" b="1" dirty="0"/>
              <a:t>13F-HR</a:t>
            </a:r>
            <a:endParaRPr lang="ja-JP" altLang="en-US" b="1" dirty="0"/>
          </a:p>
        </p:txBody>
      </p:sp>
      <p:sp>
        <p:nvSpPr>
          <p:cNvPr id="7" name="コンテンツ プレースホルダー 6">
            <a:extLst>
              <a:ext uri="{FF2B5EF4-FFF2-40B4-BE49-F238E27FC236}">
                <a16:creationId xmlns:a16="http://schemas.microsoft.com/office/drawing/2014/main" id="{DA859DB7-2674-30D7-691D-D036DBCBCE2A}"/>
              </a:ext>
            </a:extLst>
          </p:cNvPr>
          <p:cNvSpPr>
            <a:spLocks noGrp="1"/>
          </p:cNvSpPr>
          <p:nvPr>
            <p:ph idx="1"/>
          </p:nvPr>
        </p:nvSpPr>
        <p:spPr>
          <a:xfrm>
            <a:off x="838200" y="1170152"/>
            <a:ext cx="10662501" cy="5021023"/>
          </a:xfrm>
        </p:spPr>
        <p:txBody>
          <a:bodyPr/>
          <a:lstStyle/>
          <a:p>
            <a:pPr marL="0" indent="0">
              <a:buNone/>
            </a:pPr>
            <a:r>
              <a:rPr lang="en-US" altLang="ja-JP" dirty="0"/>
              <a:t>1</a:t>
            </a:r>
            <a:r>
              <a:rPr lang="ja-JP" altLang="en-US" dirty="0"/>
              <a:t>億ドル以上の資産を管理する機関投資家が、四半期毎</a:t>
            </a:r>
            <a:r>
              <a:rPr lang="en-US" altLang="ja-JP" dirty="0"/>
              <a:t>SEC</a:t>
            </a:r>
            <a:r>
              <a:rPr lang="ja-JP" altLang="en-US" dirty="0"/>
              <a:t>へ</a:t>
            </a:r>
            <a:r>
              <a:rPr lang="en-US" altLang="ja-JP" dirty="0"/>
              <a:t>13F-HR</a:t>
            </a:r>
            <a:r>
              <a:rPr lang="ja-JP" altLang="en-US" dirty="0"/>
              <a:t>報告書を提出することを求められます。</a:t>
            </a:r>
            <a:endParaRPr lang="en-US" altLang="ja-JP" dirty="0"/>
          </a:p>
          <a:p>
            <a:pPr marL="0" indent="0">
              <a:buNone/>
            </a:pPr>
            <a:endParaRPr lang="en-US" altLang="ja-JP" dirty="0"/>
          </a:p>
          <a:p>
            <a:pPr marL="457200" lvl="1" indent="0">
              <a:buNone/>
            </a:pPr>
            <a:r>
              <a:rPr lang="ja-JP" altLang="en-US" dirty="0"/>
              <a:t>･</a:t>
            </a:r>
            <a:r>
              <a:rPr lang="en-US" altLang="ja-JP" dirty="0"/>
              <a:t>13F-HR</a:t>
            </a:r>
            <a:r>
              <a:rPr lang="ja-JP" altLang="en-US" dirty="0"/>
              <a:t>に記載されている銘柄はロングポジション。ショートポジションは記載されていません。</a:t>
            </a:r>
            <a:endParaRPr lang="en-US" altLang="ja-JP" dirty="0"/>
          </a:p>
          <a:p>
            <a:pPr marL="457200" lvl="1" indent="0">
              <a:buNone/>
            </a:pPr>
            <a:r>
              <a:rPr lang="ja-JP" altLang="en-US" dirty="0"/>
              <a:t>･</a:t>
            </a:r>
            <a:r>
              <a:rPr lang="en-US" altLang="ja-JP" dirty="0"/>
              <a:t>SEC</a:t>
            </a:r>
            <a:r>
              <a:rPr lang="ja-JP" altLang="en-US" dirty="0"/>
              <a:t>のリストに記載がある米国市場で取引される証券が記載されいます。</a:t>
            </a:r>
            <a:endParaRPr lang="en-US" altLang="ja-JP" dirty="0"/>
          </a:p>
          <a:p>
            <a:pPr marL="457200" lvl="1" indent="0">
              <a:buNone/>
            </a:pPr>
            <a:endParaRPr lang="en-US" altLang="ja-JP" dirty="0"/>
          </a:p>
          <a:p>
            <a:pPr marL="914400" lvl="2" indent="0">
              <a:buNone/>
            </a:pPr>
            <a:r>
              <a:rPr lang="en-US" altLang="ja-JP" dirty="0"/>
              <a:t>-</a:t>
            </a:r>
            <a:r>
              <a:rPr lang="ja-JP" altLang="en-US" dirty="0"/>
              <a:t>株式、クローズドエンド投資会社（クローズドエンドファンド）の株式、上場投資信託（</a:t>
            </a:r>
            <a:r>
              <a:rPr lang="en-US" altLang="ja-JP" dirty="0"/>
              <a:t>ETF</a:t>
            </a:r>
            <a:r>
              <a:rPr lang="ja-JP" altLang="en-US" dirty="0"/>
              <a:t>）の株式、特定の転換社債、株式オプション、およびワラントのロングポジション</a:t>
            </a:r>
            <a:endParaRPr lang="en-US" altLang="ja-JP" dirty="0"/>
          </a:p>
          <a:p>
            <a:pPr marL="914400" lvl="2" indent="0">
              <a:buNone/>
            </a:pPr>
            <a:r>
              <a:rPr lang="en-US" altLang="ja-JP" dirty="0"/>
              <a:t>-</a:t>
            </a:r>
            <a:r>
              <a:rPr lang="ja-JP" altLang="en-US" dirty="0"/>
              <a:t>米国預託証券（</a:t>
            </a:r>
            <a:r>
              <a:rPr lang="en-US" altLang="ja-JP" dirty="0"/>
              <a:t>ADR</a:t>
            </a:r>
            <a:r>
              <a:rPr lang="ja-JP" altLang="en-US" dirty="0"/>
              <a:t>）を通じて、日本、ヨーロッパ、中国などの銘柄が含まれる場合がある。</a:t>
            </a:r>
          </a:p>
          <a:p>
            <a:pPr marL="457200" lvl="1" indent="0">
              <a:buNone/>
            </a:pPr>
            <a:endParaRPr lang="ja-JP" altLang="en-US" dirty="0"/>
          </a:p>
        </p:txBody>
      </p:sp>
      <p:sp>
        <p:nvSpPr>
          <p:cNvPr id="8" name="日付プレースホルダー 7">
            <a:extLst>
              <a:ext uri="{FF2B5EF4-FFF2-40B4-BE49-F238E27FC236}">
                <a16:creationId xmlns:a16="http://schemas.microsoft.com/office/drawing/2014/main" id="{30E33B3D-A3C2-E7FB-027F-CE6A8691ABA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95C15AAD-DB8E-D216-B110-4D3E6E6997EC}"/>
              </a:ext>
            </a:extLst>
          </p:cNvPr>
          <p:cNvSpPr>
            <a:spLocks noGrp="1"/>
          </p:cNvSpPr>
          <p:nvPr>
            <p:ph type="sldNum" sz="quarter" idx="12"/>
          </p:nvPr>
        </p:nvSpPr>
        <p:spPr/>
        <p:txBody>
          <a:bodyPr/>
          <a:lstStyle/>
          <a:p>
            <a:fld id="{3BB876C2-8946-444B-B6D9-1B3467709539}" type="slidenum">
              <a:rPr kumimoji="1" lang="ja-JP" altLang="en-US" smtClean="0"/>
              <a:t>16</a:t>
            </a:fld>
            <a:endParaRPr kumimoji="1" lang="ja-JP" altLang="en-US" dirty="0"/>
          </a:p>
        </p:txBody>
      </p:sp>
    </p:spTree>
    <p:extLst>
      <p:ext uri="{BB962C8B-B14F-4D97-AF65-F5344CB8AC3E}">
        <p14:creationId xmlns:p14="http://schemas.microsoft.com/office/powerpoint/2010/main" val="266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9B3F-CE20-33F6-5A33-2DEE35E6674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1A0D9E3-BAC7-3C28-B702-7AADA9FFCD80}"/>
              </a:ext>
            </a:extLst>
          </p:cNvPr>
          <p:cNvSpPr>
            <a:spLocks noGrp="1"/>
          </p:cNvSpPr>
          <p:nvPr>
            <p:ph type="title"/>
          </p:nvPr>
        </p:nvSpPr>
        <p:spPr/>
        <p:txBody>
          <a:bodyPr/>
          <a:lstStyle/>
          <a:p>
            <a:r>
              <a:rPr lang="en-US" altLang="ja-JP" b="1" dirty="0"/>
              <a:t>13F-HR</a:t>
            </a:r>
            <a:endParaRPr lang="ja-JP" altLang="en-US" b="1" dirty="0"/>
          </a:p>
        </p:txBody>
      </p:sp>
      <p:sp>
        <p:nvSpPr>
          <p:cNvPr id="7" name="コンテンツ プレースホルダー 6">
            <a:extLst>
              <a:ext uri="{FF2B5EF4-FFF2-40B4-BE49-F238E27FC236}">
                <a16:creationId xmlns:a16="http://schemas.microsoft.com/office/drawing/2014/main" id="{E356C438-5536-8A6D-09EC-F1B78BCD2F21}"/>
              </a:ext>
            </a:extLst>
          </p:cNvPr>
          <p:cNvSpPr>
            <a:spLocks noGrp="1"/>
          </p:cNvSpPr>
          <p:nvPr>
            <p:ph idx="1"/>
          </p:nvPr>
        </p:nvSpPr>
        <p:spPr>
          <a:xfrm>
            <a:off x="838200" y="1170152"/>
            <a:ext cx="10662501" cy="5021023"/>
          </a:xfrm>
        </p:spPr>
        <p:txBody>
          <a:bodyPr>
            <a:normAutofit lnSpcReduction="10000"/>
          </a:bodyPr>
          <a:lstStyle/>
          <a:p>
            <a:pPr marL="0" indent="0">
              <a:buNone/>
            </a:pPr>
            <a:r>
              <a:rPr lang="en-US" altLang="ja-JP" sz="2900" dirty="0"/>
              <a:t>Institutional investors managing over $100 million in assets are required to submit a 13F-HR report to the SEC on a quarterly basis.</a:t>
            </a:r>
          </a:p>
          <a:p>
            <a:pPr marL="457200" lvl="1" indent="0">
              <a:buNone/>
            </a:pPr>
            <a:endParaRPr lang="en-US" altLang="ja-JP" dirty="0"/>
          </a:p>
          <a:p>
            <a:pPr marL="457200" lvl="1" indent="0">
              <a:buNone/>
            </a:pPr>
            <a:r>
              <a:rPr lang="ja-JP" altLang="en-US" dirty="0"/>
              <a:t>･</a:t>
            </a:r>
            <a:r>
              <a:rPr lang="en-US" altLang="ja-JP" dirty="0"/>
              <a:t>The securities listed in 13F-HR are long positions; short positions are not included.</a:t>
            </a:r>
          </a:p>
          <a:p>
            <a:pPr marL="457200" lvl="1" indent="0">
              <a:buNone/>
            </a:pPr>
            <a:r>
              <a:rPr lang="ja-JP" altLang="en-US" dirty="0"/>
              <a:t>･ </a:t>
            </a:r>
            <a:r>
              <a:rPr lang="en-US" altLang="ja-JP" dirty="0"/>
              <a:t>Only securities traded in the U.S. markets and listed on the SEC’s approved list are reported.</a:t>
            </a:r>
          </a:p>
          <a:p>
            <a:pPr marL="0" indent="0">
              <a:buNone/>
            </a:pPr>
            <a:endParaRPr lang="en-US" altLang="ja-JP" dirty="0"/>
          </a:p>
          <a:p>
            <a:pPr marL="914400" lvl="2" indent="0">
              <a:buNone/>
            </a:pPr>
            <a:r>
              <a:rPr lang="en-US" altLang="ja-JP" sz="2100" dirty="0"/>
              <a:t>Covered asset types include:</a:t>
            </a:r>
          </a:p>
          <a:p>
            <a:pPr marL="914400" lvl="2" indent="0">
              <a:buNone/>
            </a:pPr>
            <a:r>
              <a:rPr lang="en-US" altLang="ja-JP" sz="2100" dirty="0"/>
              <a:t>- Equities, shares of closed-end investment companies (closed-end funds), exchange-traded fund (ETF) shares, certain convertible bonds, stock options, and warrants (long positions only).</a:t>
            </a:r>
          </a:p>
          <a:p>
            <a:pPr marL="914400" lvl="2" indent="0">
              <a:buNone/>
            </a:pPr>
            <a:r>
              <a:rPr lang="en-US" altLang="ja-JP" sz="2100" dirty="0"/>
              <a:t>- Through American Depositary Receipts (ADRs), securities from Japan, Europe, China, and other regions may be included.</a:t>
            </a:r>
          </a:p>
          <a:p>
            <a:pPr marL="0" indent="0">
              <a:buNone/>
            </a:pPr>
            <a:endParaRPr lang="en-US" altLang="ja-JP" dirty="0"/>
          </a:p>
          <a:p>
            <a:pPr marL="0" indent="0">
              <a:buNone/>
            </a:pPr>
            <a:endParaRPr lang="en-US" altLang="ja-JP" dirty="0"/>
          </a:p>
          <a:p>
            <a:pPr marL="0" indent="0">
              <a:buNone/>
            </a:pPr>
            <a:endParaRPr lang="en-US" altLang="ja-JP" dirty="0"/>
          </a:p>
        </p:txBody>
      </p:sp>
      <p:sp>
        <p:nvSpPr>
          <p:cNvPr id="8" name="日付プレースホルダー 7">
            <a:extLst>
              <a:ext uri="{FF2B5EF4-FFF2-40B4-BE49-F238E27FC236}">
                <a16:creationId xmlns:a16="http://schemas.microsoft.com/office/drawing/2014/main" id="{7BFC07E1-6304-32F1-D966-17ACC431B475}"/>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92D9624D-1F7C-3948-F335-D85025AA0276}"/>
              </a:ext>
            </a:extLst>
          </p:cNvPr>
          <p:cNvSpPr>
            <a:spLocks noGrp="1"/>
          </p:cNvSpPr>
          <p:nvPr>
            <p:ph type="sldNum" sz="quarter" idx="12"/>
          </p:nvPr>
        </p:nvSpPr>
        <p:spPr/>
        <p:txBody>
          <a:bodyPr/>
          <a:lstStyle/>
          <a:p>
            <a:fld id="{3BB876C2-8946-444B-B6D9-1B3467709539}" type="slidenum">
              <a:rPr kumimoji="1" lang="ja-JP" altLang="en-US" smtClean="0"/>
              <a:t>17</a:t>
            </a:fld>
            <a:endParaRPr kumimoji="1" lang="ja-JP" altLang="en-US" dirty="0"/>
          </a:p>
        </p:txBody>
      </p:sp>
    </p:spTree>
    <p:extLst>
      <p:ext uri="{BB962C8B-B14F-4D97-AF65-F5344CB8AC3E}">
        <p14:creationId xmlns:p14="http://schemas.microsoft.com/office/powerpoint/2010/main" val="343882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EA73-B89A-E75C-DF47-68A75F15C81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C7C2BED-BC57-FD9C-E338-0BA914201B1E}"/>
              </a:ext>
            </a:extLst>
          </p:cNvPr>
          <p:cNvSpPr>
            <a:spLocks noGrp="1"/>
          </p:cNvSpPr>
          <p:nvPr>
            <p:ph type="title"/>
          </p:nvPr>
        </p:nvSpPr>
        <p:spPr/>
        <p:txBody>
          <a:bodyPr/>
          <a:lstStyle/>
          <a:p>
            <a:r>
              <a:rPr lang="en-US" altLang="ja-JP" b="1" dirty="0" err="1"/>
              <a:t>Numerai</a:t>
            </a:r>
            <a:r>
              <a:rPr lang="ja-JP" altLang="en-US" b="1" dirty="0"/>
              <a:t>ヘッジファンドの保有銘柄、パフォーマンス</a:t>
            </a:r>
            <a:br>
              <a:rPr lang="en-US" altLang="ja-JP" b="1" dirty="0"/>
            </a:br>
            <a:r>
              <a:rPr lang="en-US" altLang="ja-JP" b="1" dirty="0" err="1"/>
              <a:t>Numerai</a:t>
            </a:r>
            <a:r>
              <a:rPr lang="en-US" altLang="ja-JP" b="1" dirty="0"/>
              <a:t> Hedge Fund Holdings and Performance</a:t>
            </a:r>
            <a:endParaRPr lang="ja-JP" altLang="en-US" b="1" dirty="0"/>
          </a:p>
        </p:txBody>
      </p:sp>
      <p:sp>
        <p:nvSpPr>
          <p:cNvPr id="7" name="コンテンツ プレースホルダー 6">
            <a:extLst>
              <a:ext uri="{FF2B5EF4-FFF2-40B4-BE49-F238E27FC236}">
                <a16:creationId xmlns:a16="http://schemas.microsoft.com/office/drawing/2014/main" id="{3DA4A92A-6FBB-407B-2573-23A7AD2D8F70}"/>
              </a:ext>
            </a:extLst>
          </p:cNvPr>
          <p:cNvSpPr>
            <a:spLocks noGrp="1"/>
          </p:cNvSpPr>
          <p:nvPr>
            <p:ph idx="1"/>
          </p:nvPr>
        </p:nvSpPr>
        <p:spPr>
          <a:xfrm>
            <a:off x="1553765" y="1186898"/>
            <a:ext cx="9084469" cy="5480604"/>
          </a:xfrm>
        </p:spPr>
        <p:txBody>
          <a:bodyPr>
            <a:normAutofit fontScale="92500" lnSpcReduction="20000"/>
          </a:bodyPr>
          <a:lstStyle/>
          <a:p>
            <a:pPr marL="0" indent="0">
              <a:buNone/>
            </a:pPr>
            <a:r>
              <a:rPr lang="en-US" altLang="ja-JP" dirty="0" err="1"/>
              <a:t>Numerai</a:t>
            </a:r>
            <a:r>
              <a:rPr lang="ja-JP" altLang="en-US" dirty="0"/>
              <a:t>ヘッジファンド（</a:t>
            </a:r>
            <a:r>
              <a:rPr lang="en-US" altLang="ja-JP" dirty="0" err="1"/>
              <a:t>Numerai</a:t>
            </a:r>
            <a:r>
              <a:rPr lang="en-US" altLang="ja-JP" dirty="0"/>
              <a:t> GP LLC. )</a:t>
            </a:r>
            <a:r>
              <a:rPr lang="ja-JP" altLang="en-US" dirty="0"/>
              <a:t>の保有銘柄、パフォーマンスは公表されていません。</a:t>
            </a:r>
            <a:endParaRPr lang="en-US" altLang="ja-JP" dirty="0"/>
          </a:p>
          <a:p>
            <a:pPr marL="0" indent="0">
              <a:buNone/>
            </a:pPr>
            <a:r>
              <a:rPr lang="en-US" altLang="ja-JP" sz="2200" dirty="0"/>
              <a:t>※</a:t>
            </a:r>
            <a:r>
              <a:rPr lang="ja-JP" altLang="en-US" sz="2200" dirty="0"/>
              <a:t>一部、</a:t>
            </a:r>
            <a:r>
              <a:rPr lang="en-US" altLang="ja-JP" sz="2200" dirty="0"/>
              <a:t>medium.com</a:t>
            </a:r>
            <a:r>
              <a:rPr lang="ja-JP" altLang="en-US" sz="2200" dirty="0"/>
              <a:t>の記事として発表されたことはあります。</a:t>
            </a:r>
            <a:endParaRPr lang="en-US" altLang="ja-JP" dirty="0"/>
          </a:p>
          <a:p>
            <a:pPr marL="457200" lvl="1" indent="0">
              <a:buNone/>
            </a:pPr>
            <a:endParaRPr lang="en-US" altLang="ja-JP" dirty="0"/>
          </a:p>
          <a:p>
            <a:pPr marL="0" lvl="1" indent="0">
              <a:spcBef>
                <a:spcPts val="1000"/>
              </a:spcBef>
              <a:buNone/>
            </a:pPr>
            <a:r>
              <a:rPr lang="en-US" altLang="ja-JP" sz="2800" dirty="0" err="1"/>
              <a:t>Numerai</a:t>
            </a:r>
            <a:r>
              <a:rPr lang="ja-JP" altLang="en-US" sz="2800" dirty="0"/>
              <a:t>ヘッジファンドの</a:t>
            </a:r>
            <a:r>
              <a:rPr lang="en-US" altLang="ja-JP" sz="2800" dirty="0"/>
              <a:t>13F-HR</a:t>
            </a:r>
            <a:r>
              <a:rPr lang="ja-JP" altLang="en-US" sz="2800" dirty="0"/>
              <a:t>を参照すれば、ロングポジションだけですが、四半期末時点にどの銘柄を保有していたか、把握することができます</a:t>
            </a:r>
            <a:endParaRPr lang="en-US" altLang="ja-JP" sz="2800" dirty="0"/>
          </a:p>
          <a:p>
            <a:pPr marL="0" lvl="1" indent="0">
              <a:spcBef>
                <a:spcPts val="1000"/>
              </a:spcBef>
              <a:buNone/>
            </a:pPr>
            <a:endParaRPr lang="en-US" altLang="ja-JP" sz="2800" dirty="0"/>
          </a:p>
          <a:p>
            <a:pPr marL="0" lvl="1" indent="0">
              <a:spcBef>
                <a:spcPts val="1000"/>
              </a:spcBef>
              <a:buNone/>
            </a:pPr>
            <a:r>
              <a:rPr lang="en-US" altLang="ja-JP" sz="2800" dirty="0" err="1"/>
              <a:t>Numerai</a:t>
            </a:r>
            <a:r>
              <a:rPr lang="en-US" altLang="ja-JP" sz="2800" dirty="0"/>
              <a:t> Hedge Fund (</a:t>
            </a:r>
            <a:r>
              <a:rPr lang="en-US" altLang="ja-JP" sz="2800" dirty="0" err="1"/>
              <a:t>Numerai</a:t>
            </a:r>
            <a:r>
              <a:rPr lang="en-US" altLang="ja-JP" sz="2800" dirty="0"/>
              <a:t> GP LLC.) does not disclose its holdings or performance.</a:t>
            </a:r>
          </a:p>
          <a:p>
            <a:pPr marL="0" lvl="1" indent="0">
              <a:spcBef>
                <a:spcPts val="1000"/>
              </a:spcBef>
              <a:buNone/>
            </a:pPr>
            <a:r>
              <a:rPr lang="en-US" altLang="ja-JP" dirty="0"/>
              <a:t>※Some articles have been published on Medium.com.</a:t>
            </a:r>
          </a:p>
          <a:p>
            <a:pPr marL="0" lvl="1" indent="0">
              <a:spcBef>
                <a:spcPts val="1000"/>
              </a:spcBef>
              <a:buNone/>
            </a:pPr>
            <a:endParaRPr lang="en-US" altLang="ja-JP" sz="2800" dirty="0"/>
          </a:p>
          <a:p>
            <a:pPr marL="0" lvl="1" indent="0">
              <a:spcBef>
                <a:spcPts val="1000"/>
              </a:spcBef>
              <a:buNone/>
            </a:pPr>
            <a:r>
              <a:rPr lang="en-US" altLang="ja-JP" sz="2800" dirty="0"/>
              <a:t>By referencing </a:t>
            </a:r>
            <a:r>
              <a:rPr lang="en-US" altLang="ja-JP" sz="2800" dirty="0" err="1"/>
              <a:t>Numerai</a:t>
            </a:r>
            <a:r>
              <a:rPr lang="en-US" altLang="ja-JP" sz="2800" dirty="0"/>
              <a:t> Hedge Fund’s 13F-HR filings, one can see its long positions and identify the stocks held at the end of each quarter.</a:t>
            </a:r>
          </a:p>
          <a:p>
            <a:pPr marL="0" lvl="1" indent="0">
              <a:spcBef>
                <a:spcPts val="1000"/>
              </a:spcBef>
              <a:buNone/>
            </a:pPr>
            <a:endParaRPr lang="en-US" altLang="ja-JP" sz="2800" dirty="0"/>
          </a:p>
        </p:txBody>
      </p:sp>
      <p:sp>
        <p:nvSpPr>
          <p:cNvPr id="8" name="日付プレースホルダー 7">
            <a:extLst>
              <a:ext uri="{FF2B5EF4-FFF2-40B4-BE49-F238E27FC236}">
                <a16:creationId xmlns:a16="http://schemas.microsoft.com/office/drawing/2014/main" id="{018A8A84-3A8F-44EA-2020-091A26AD2CD5}"/>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1FD2B09F-FD45-9C93-9553-FE6F533DB2D7}"/>
              </a:ext>
            </a:extLst>
          </p:cNvPr>
          <p:cNvSpPr>
            <a:spLocks noGrp="1"/>
          </p:cNvSpPr>
          <p:nvPr>
            <p:ph type="sldNum" sz="quarter" idx="12"/>
          </p:nvPr>
        </p:nvSpPr>
        <p:spPr/>
        <p:txBody>
          <a:bodyPr/>
          <a:lstStyle/>
          <a:p>
            <a:fld id="{3BB876C2-8946-444B-B6D9-1B3467709539}" type="slidenum">
              <a:rPr kumimoji="1" lang="ja-JP" altLang="en-US" smtClean="0"/>
              <a:t>18</a:t>
            </a:fld>
            <a:endParaRPr kumimoji="1" lang="ja-JP" altLang="en-US" dirty="0"/>
          </a:p>
        </p:txBody>
      </p:sp>
    </p:spTree>
    <p:extLst>
      <p:ext uri="{BB962C8B-B14F-4D97-AF65-F5344CB8AC3E}">
        <p14:creationId xmlns:p14="http://schemas.microsoft.com/office/powerpoint/2010/main" val="2619289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91281-49DB-7655-6BA0-7EB6775BE1D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0E3FBD3-FA55-0868-385E-25DBB2DDBEBD}"/>
              </a:ext>
            </a:extLst>
          </p:cNvPr>
          <p:cNvSpPr>
            <a:spLocks noGrp="1"/>
          </p:cNvSpPr>
          <p:nvPr>
            <p:ph type="title"/>
          </p:nvPr>
        </p:nvSpPr>
        <p:spPr>
          <a:xfrm>
            <a:off x="838200" y="136525"/>
            <a:ext cx="10515600" cy="874710"/>
          </a:xfrm>
        </p:spPr>
        <p:txBody>
          <a:bodyPr>
            <a:normAutofit/>
          </a:bodyPr>
          <a:lstStyle/>
          <a:p>
            <a:r>
              <a:rPr lang="ja-JP" altLang="en-US" b="1" dirty="0"/>
              <a:t>ロングポジションの運用資産残高　四半期毎</a:t>
            </a:r>
            <a:br>
              <a:rPr lang="ja-JP" altLang="en-US" b="1" dirty="0"/>
            </a:br>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1544FFA3-2A31-B7FA-7FC3-9FDA8580CC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8184BF5C-F60E-3E7B-24B6-E74640156EE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B49AB2CC-770C-DE74-CF56-04E61F9DE005}"/>
              </a:ext>
            </a:extLst>
          </p:cNvPr>
          <p:cNvSpPr>
            <a:spLocks noGrp="1"/>
          </p:cNvSpPr>
          <p:nvPr>
            <p:ph type="sldNum" sz="quarter" idx="12"/>
          </p:nvPr>
        </p:nvSpPr>
        <p:spPr/>
        <p:txBody>
          <a:bodyPr/>
          <a:lstStyle/>
          <a:p>
            <a:fld id="{3BB876C2-8946-444B-B6D9-1B3467709539}" type="slidenum">
              <a:rPr kumimoji="1" lang="ja-JP" altLang="en-US" smtClean="0"/>
              <a:t>19</a:t>
            </a:fld>
            <a:endParaRPr kumimoji="1" lang="ja-JP" altLang="en-US" dirty="0"/>
          </a:p>
        </p:txBody>
      </p:sp>
      <p:sp>
        <p:nvSpPr>
          <p:cNvPr id="4" name="テキスト ボックス 3">
            <a:extLst>
              <a:ext uri="{FF2B5EF4-FFF2-40B4-BE49-F238E27FC236}">
                <a16:creationId xmlns:a16="http://schemas.microsoft.com/office/drawing/2014/main" id="{7B395978-20AE-B6F0-2407-9AA83347B125}"/>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Tree>
    <p:extLst>
      <p:ext uri="{BB962C8B-B14F-4D97-AF65-F5344CB8AC3E}">
        <p14:creationId xmlns:p14="http://schemas.microsoft.com/office/powerpoint/2010/main" val="11085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43A01-660F-E6B5-D178-C4FF3F0347F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AD25B2E-52C1-80DA-096F-0B44451779DA}"/>
              </a:ext>
            </a:extLst>
          </p:cNvPr>
          <p:cNvSpPr>
            <a:spLocks noGrp="1"/>
          </p:cNvSpPr>
          <p:nvPr>
            <p:ph type="title"/>
          </p:nvPr>
        </p:nvSpPr>
        <p:spPr/>
        <p:txBody>
          <a:bodyPr>
            <a:normAutofit/>
          </a:bodyPr>
          <a:lstStyle/>
          <a:p>
            <a:r>
              <a:rPr lang="ja-JP" altLang="en-US" b="1" dirty="0"/>
              <a:t>ご理解いただきたいこと</a:t>
            </a:r>
            <a:br>
              <a:rPr lang="en-US" altLang="ja-JP" b="1" dirty="0"/>
            </a:br>
            <a:r>
              <a:rPr lang="en-US" altLang="ja-JP" b="1" dirty="0"/>
              <a:t>Things to Understand</a:t>
            </a:r>
            <a:endParaRPr lang="ja-JP" altLang="en-US" b="1" dirty="0"/>
          </a:p>
        </p:txBody>
      </p:sp>
      <p:sp>
        <p:nvSpPr>
          <p:cNvPr id="7" name="コンテンツ プレースホルダー 6">
            <a:extLst>
              <a:ext uri="{FF2B5EF4-FFF2-40B4-BE49-F238E27FC236}">
                <a16:creationId xmlns:a16="http://schemas.microsoft.com/office/drawing/2014/main" id="{13454331-E8DF-6024-744B-B98400FF060B}"/>
              </a:ext>
            </a:extLst>
          </p:cNvPr>
          <p:cNvSpPr>
            <a:spLocks noGrp="1"/>
          </p:cNvSpPr>
          <p:nvPr>
            <p:ph idx="1"/>
          </p:nvPr>
        </p:nvSpPr>
        <p:spPr/>
        <p:txBody>
          <a:bodyPr>
            <a:normAutofit fontScale="92500" lnSpcReduction="10000"/>
          </a:bodyPr>
          <a:lstStyle/>
          <a:p>
            <a:pPr marL="0" indent="0">
              <a:buNone/>
            </a:pPr>
            <a:r>
              <a:rPr lang="ja-JP" altLang="en-US" dirty="0"/>
              <a:t>･</a:t>
            </a:r>
            <a:r>
              <a:rPr lang="en-US" altLang="ja-JP" dirty="0"/>
              <a:t>Decentralized AI Day (Tokyo)</a:t>
            </a:r>
            <a:r>
              <a:rPr lang="ja-JP" altLang="en-US" dirty="0"/>
              <a:t>は日本語ネイティブでない方も参加されています。</a:t>
            </a:r>
            <a:endParaRPr lang="en-US" altLang="ja-JP" dirty="0"/>
          </a:p>
          <a:p>
            <a:pPr marL="0" indent="0">
              <a:buNone/>
            </a:pPr>
            <a:r>
              <a:rPr lang="ja-JP" altLang="en-US" dirty="0"/>
              <a:t>･日本語ネイティブでない方のご理解の一助になるように資料に日本語、英語が混在しています。</a:t>
            </a:r>
            <a:endParaRPr lang="en-US" altLang="ja-JP" dirty="0"/>
          </a:p>
          <a:p>
            <a:pPr marL="0" indent="0">
              <a:buNone/>
            </a:pPr>
            <a:r>
              <a:rPr lang="ja-JP" altLang="en-US" dirty="0"/>
              <a:t>･そのため読みにくい資料になっていることご容赦ください。</a:t>
            </a:r>
            <a:endParaRPr lang="en-US" altLang="ja-JP" dirty="0"/>
          </a:p>
          <a:p>
            <a:pPr marL="0" indent="0">
              <a:buNone/>
            </a:pPr>
            <a:endParaRPr lang="en-US" altLang="ja-JP" dirty="0"/>
          </a:p>
          <a:p>
            <a:pPr marL="0" indent="0">
              <a:buNone/>
            </a:pPr>
            <a:r>
              <a:rPr lang="ja-JP" altLang="en-US" dirty="0"/>
              <a:t>･</a:t>
            </a:r>
            <a:r>
              <a:rPr lang="en-US" altLang="ja-JP" dirty="0"/>
              <a:t>Decentralized AI Day (Tokyo) includes participants who are not native Japanese speakers.</a:t>
            </a:r>
          </a:p>
          <a:p>
            <a:pPr marL="0" indent="0">
              <a:buNone/>
            </a:pPr>
            <a:r>
              <a:rPr lang="ja-JP" altLang="en-US" dirty="0"/>
              <a:t>･</a:t>
            </a:r>
            <a:r>
              <a:rPr lang="en-US" altLang="ja-JP" dirty="0"/>
              <a:t>To assist their understanding, this document contains both Japanese and English.</a:t>
            </a:r>
          </a:p>
          <a:p>
            <a:pPr marL="0" indent="0">
              <a:buNone/>
            </a:pPr>
            <a:r>
              <a:rPr lang="ja-JP" altLang="en-US" dirty="0"/>
              <a:t>･</a:t>
            </a:r>
            <a:r>
              <a:rPr lang="en-US" altLang="ja-JP" dirty="0"/>
              <a:t>I appreciate your understanding as this may make the materials somewhat difficult to read.</a:t>
            </a:r>
          </a:p>
        </p:txBody>
      </p:sp>
      <p:sp>
        <p:nvSpPr>
          <p:cNvPr id="8" name="日付プレースホルダー 7">
            <a:extLst>
              <a:ext uri="{FF2B5EF4-FFF2-40B4-BE49-F238E27FC236}">
                <a16:creationId xmlns:a16="http://schemas.microsoft.com/office/drawing/2014/main" id="{8B2166EA-068E-32F4-EF35-DC3DF92F06BC}"/>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81BA4351-165C-0A11-FE05-9FFAAD920F08}"/>
              </a:ext>
            </a:extLst>
          </p:cNvPr>
          <p:cNvSpPr>
            <a:spLocks noGrp="1"/>
          </p:cNvSpPr>
          <p:nvPr>
            <p:ph type="sldNum" sz="quarter" idx="12"/>
          </p:nvPr>
        </p:nvSpPr>
        <p:spPr/>
        <p:txBody>
          <a:bodyPr/>
          <a:lstStyle/>
          <a:p>
            <a:fld id="{3BB876C2-8946-444B-B6D9-1B3467709539}" type="slidenum">
              <a:rPr kumimoji="1" lang="ja-JP" altLang="en-US" smtClean="0"/>
              <a:t>2</a:t>
            </a:fld>
            <a:endParaRPr kumimoji="1" lang="ja-JP" altLang="en-US" dirty="0"/>
          </a:p>
        </p:txBody>
      </p:sp>
    </p:spTree>
    <p:extLst>
      <p:ext uri="{BB962C8B-B14F-4D97-AF65-F5344CB8AC3E}">
        <p14:creationId xmlns:p14="http://schemas.microsoft.com/office/powerpoint/2010/main" val="1681516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A40D-3FA7-0B50-D95C-206745A002B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6CD4738-1E4D-31B7-5D78-426090F449F2}"/>
              </a:ext>
            </a:extLst>
          </p:cNvPr>
          <p:cNvSpPr>
            <a:spLocks noGrp="1"/>
          </p:cNvSpPr>
          <p:nvPr>
            <p:ph type="title"/>
          </p:nvPr>
        </p:nvSpPr>
        <p:spPr/>
        <p:txBody>
          <a:bodyPr/>
          <a:lstStyle/>
          <a:p>
            <a:r>
              <a:rPr lang="en-US" altLang="ja-JP" b="1" dirty="0"/>
              <a:t>2024</a:t>
            </a:r>
            <a:r>
              <a:rPr lang="ja-JP" altLang="en-US" b="1" dirty="0"/>
              <a:t>年のパフォーマンス　</a:t>
            </a:r>
            <a:br>
              <a:rPr lang="en-US" altLang="ja-JP" b="1" dirty="0"/>
            </a:br>
            <a:r>
              <a:rPr lang="en-US" altLang="ja-JP" b="1" dirty="0"/>
              <a:t>Performance in 2024</a:t>
            </a:r>
            <a:endParaRPr lang="ja-JP" altLang="en-US" b="1" dirty="0"/>
          </a:p>
        </p:txBody>
      </p:sp>
      <p:sp>
        <p:nvSpPr>
          <p:cNvPr id="7" name="コンテンツ プレースホルダー 6">
            <a:extLst>
              <a:ext uri="{FF2B5EF4-FFF2-40B4-BE49-F238E27FC236}">
                <a16:creationId xmlns:a16="http://schemas.microsoft.com/office/drawing/2014/main" id="{4B8CEFB6-CBDF-AF11-FAEC-B150C9ECC858}"/>
              </a:ext>
            </a:extLst>
          </p:cNvPr>
          <p:cNvSpPr>
            <a:spLocks noGrp="1"/>
          </p:cNvSpPr>
          <p:nvPr>
            <p:ph idx="1"/>
          </p:nvPr>
        </p:nvSpPr>
        <p:spPr>
          <a:xfrm>
            <a:off x="1059658" y="1046378"/>
            <a:ext cx="10515600" cy="868452"/>
          </a:xfrm>
        </p:spPr>
        <p:txBody>
          <a:bodyPr>
            <a:normAutofit fontScale="77500" lnSpcReduction="20000"/>
          </a:bodyPr>
          <a:lstStyle/>
          <a:p>
            <a:pPr marL="0" indent="0">
              <a:buNone/>
            </a:pPr>
            <a:r>
              <a:rPr lang="ja-JP" altLang="en-US" sz="3400" dirty="0"/>
              <a:t>おそらく</a:t>
            </a:r>
            <a:r>
              <a:rPr lang="en-US" altLang="ja-JP" sz="3400" dirty="0"/>
              <a:t>2024</a:t>
            </a:r>
            <a:r>
              <a:rPr lang="ja-JP" altLang="en-US" sz="3400" dirty="0"/>
              <a:t>年は順調に成長したと思われます。</a:t>
            </a:r>
            <a:endParaRPr lang="en-US" altLang="ja-JP" sz="3400" dirty="0"/>
          </a:p>
          <a:p>
            <a:pPr marL="0" indent="0">
              <a:buNone/>
            </a:pPr>
            <a:r>
              <a:rPr lang="en-US" altLang="ja-JP" sz="3400" dirty="0"/>
              <a:t>It is likely that 2024 saw steady growth</a:t>
            </a:r>
            <a:r>
              <a:rPr lang="en-US" altLang="ja-JP" sz="4000" dirty="0"/>
              <a:t>.</a:t>
            </a:r>
          </a:p>
          <a:p>
            <a:pPr marL="0" indent="0">
              <a:buNone/>
            </a:pPr>
            <a:endParaRPr lang="ja-JP" altLang="en-US" dirty="0"/>
          </a:p>
        </p:txBody>
      </p:sp>
      <p:sp>
        <p:nvSpPr>
          <p:cNvPr id="8" name="日付プレースホルダー 7">
            <a:extLst>
              <a:ext uri="{FF2B5EF4-FFF2-40B4-BE49-F238E27FC236}">
                <a16:creationId xmlns:a16="http://schemas.microsoft.com/office/drawing/2014/main" id="{BBD627D3-E801-240C-678C-4437B5372A52}"/>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5F06FD7E-2361-19DB-63C9-3ABAC52EB6E5}"/>
              </a:ext>
            </a:extLst>
          </p:cNvPr>
          <p:cNvSpPr>
            <a:spLocks noGrp="1"/>
          </p:cNvSpPr>
          <p:nvPr>
            <p:ph type="sldNum" sz="quarter" idx="12"/>
          </p:nvPr>
        </p:nvSpPr>
        <p:spPr/>
        <p:txBody>
          <a:bodyPr/>
          <a:lstStyle/>
          <a:p>
            <a:fld id="{3BB876C2-8946-444B-B6D9-1B3467709539}" type="slidenum">
              <a:rPr kumimoji="1" lang="ja-JP" altLang="en-US" smtClean="0"/>
              <a:t>20</a:t>
            </a:fld>
            <a:endParaRPr kumimoji="1" lang="ja-JP" altLang="en-US" dirty="0"/>
          </a:p>
        </p:txBody>
      </p:sp>
      <p:pic>
        <p:nvPicPr>
          <p:cNvPr id="3" name="図 2">
            <a:extLst>
              <a:ext uri="{FF2B5EF4-FFF2-40B4-BE49-F238E27FC236}">
                <a16:creationId xmlns:a16="http://schemas.microsoft.com/office/drawing/2014/main" id="{14044380-5DF8-BAB2-953C-0AF91CD1DD40}"/>
              </a:ext>
            </a:extLst>
          </p:cNvPr>
          <p:cNvPicPr>
            <a:picLocks noChangeAspect="1"/>
          </p:cNvPicPr>
          <p:nvPr/>
        </p:nvPicPr>
        <p:blipFill>
          <a:blip r:embed="rId2"/>
          <a:stretch>
            <a:fillRect/>
          </a:stretch>
        </p:blipFill>
        <p:spPr>
          <a:xfrm>
            <a:off x="2927605" y="1956231"/>
            <a:ext cx="5712657" cy="4582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コンテンツ プレースホルダー 6">
            <a:extLst>
              <a:ext uri="{FF2B5EF4-FFF2-40B4-BE49-F238E27FC236}">
                <a16:creationId xmlns:a16="http://schemas.microsoft.com/office/drawing/2014/main" id="{269B8160-772A-0B2D-0E0A-F34E2FDAFE3D}"/>
              </a:ext>
            </a:extLst>
          </p:cNvPr>
          <p:cNvSpPr txBox="1">
            <a:spLocks/>
          </p:cNvSpPr>
          <p:nvPr/>
        </p:nvSpPr>
        <p:spPr>
          <a:xfrm>
            <a:off x="8729423" y="6148561"/>
            <a:ext cx="3534266" cy="36512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5100" dirty="0">
                <a:hlinkClick r:id="rId3"/>
              </a:rPr>
              <a:t>https://t.co/n45jK4vLtn</a:t>
            </a:r>
            <a:endParaRPr lang="en-US" altLang="ja-JP" sz="5100" dirty="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420765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BD1E1-1F3C-F963-5811-EDE9436D105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8FAFBBE-F9A4-6BBC-0D3B-ADCF4CCEDD7A}"/>
              </a:ext>
            </a:extLst>
          </p:cNvPr>
          <p:cNvSpPr>
            <a:spLocks noGrp="1"/>
          </p:cNvSpPr>
          <p:nvPr>
            <p:ph type="title"/>
          </p:nvPr>
        </p:nvSpPr>
        <p:spPr>
          <a:xfrm>
            <a:off x="838200" y="136524"/>
            <a:ext cx="10515600" cy="763589"/>
          </a:xfrm>
        </p:spPr>
        <p:txBody>
          <a:bodyPr vert="horz" lIns="91440" tIns="45720" rIns="91440" bIns="45720" rtlCol="0" anchor="ctr">
            <a:normAutofit/>
          </a:bodyPr>
          <a:lstStyle/>
          <a:p>
            <a:r>
              <a:rPr lang="ja-JP" altLang="en-US" b="1" dirty="0"/>
              <a:t>保有銘柄数の変化</a:t>
            </a:r>
          </a:p>
        </p:txBody>
      </p:sp>
      <p:sp>
        <p:nvSpPr>
          <p:cNvPr id="7" name="コンテンツ プレースホルダー 6">
            <a:extLst>
              <a:ext uri="{FF2B5EF4-FFF2-40B4-BE49-F238E27FC236}">
                <a16:creationId xmlns:a16="http://schemas.microsoft.com/office/drawing/2014/main" id="{A2AE143E-1371-886B-2605-27AC47D2E604}"/>
              </a:ext>
            </a:extLst>
          </p:cNvPr>
          <p:cNvSpPr>
            <a:spLocks noGrp="1"/>
          </p:cNvSpPr>
          <p:nvPr>
            <p:ph idx="1"/>
          </p:nvPr>
        </p:nvSpPr>
        <p:spPr>
          <a:xfrm>
            <a:off x="651628" y="4880254"/>
            <a:ext cx="10888744" cy="1331349"/>
          </a:xfrm>
        </p:spPr>
        <p:txBody>
          <a:bodyPr>
            <a:noAutofit/>
          </a:bodyPr>
          <a:lstStyle/>
          <a:p>
            <a:pPr marL="0" indent="0">
              <a:buNone/>
            </a:pPr>
            <a:r>
              <a:rPr lang="en-US" altLang="ja-JP" sz="2000" dirty="0"/>
              <a:t>AUM</a:t>
            </a:r>
            <a:r>
              <a:rPr lang="ja-JP" altLang="en-US" sz="2000" dirty="0"/>
              <a:t>と保有銘柄数の相関係数は </a:t>
            </a:r>
            <a:r>
              <a:rPr lang="en-US" altLang="ja-JP" sz="2000" dirty="0"/>
              <a:t>0.288 </a:t>
            </a:r>
            <a:r>
              <a:rPr lang="ja-JP" altLang="en-US" sz="2000" dirty="0"/>
              <a:t>で、それほど高くはありません。</a:t>
            </a:r>
            <a:endParaRPr lang="en-US" altLang="ja-JP" sz="2000" dirty="0"/>
          </a:p>
          <a:p>
            <a:pPr marL="0" indent="0">
              <a:buNone/>
            </a:pPr>
            <a:r>
              <a:rPr lang="ja-JP" altLang="en-US" sz="2000" dirty="0"/>
              <a:t>保有銘柄数は</a:t>
            </a:r>
            <a:r>
              <a:rPr lang="en-US" altLang="ja-JP" sz="2000" dirty="0"/>
              <a:t>AUM</a:t>
            </a:r>
            <a:r>
              <a:rPr lang="ja-JP" altLang="en-US" sz="2000" dirty="0"/>
              <a:t>の変動に応じて増減しているわけではないようです。</a:t>
            </a:r>
            <a:r>
              <a:rPr lang="en-US" altLang="ja-JP" sz="2000" dirty="0" err="1"/>
              <a:t>Numerai</a:t>
            </a:r>
            <a:r>
              <a:rPr lang="en-US" altLang="ja-JP" sz="2000" dirty="0"/>
              <a:t> </a:t>
            </a:r>
            <a:r>
              <a:rPr lang="ja-JP" altLang="en-US" sz="2000" dirty="0"/>
              <a:t>チームは、ポートフォリオの分散を図るために、</a:t>
            </a:r>
            <a:r>
              <a:rPr lang="en-US" altLang="ja-JP" sz="2000" dirty="0"/>
              <a:t>AUM</a:t>
            </a:r>
            <a:r>
              <a:rPr lang="ja-JP" altLang="en-US" sz="2000" dirty="0"/>
              <a:t>とは独立して保有銘柄数を増やしているようです。</a:t>
            </a:r>
          </a:p>
        </p:txBody>
      </p:sp>
      <p:sp>
        <p:nvSpPr>
          <p:cNvPr id="8" name="日付プレースホルダー 7">
            <a:extLst>
              <a:ext uri="{FF2B5EF4-FFF2-40B4-BE49-F238E27FC236}">
                <a16:creationId xmlns:a16="http://schemas.microsoft.com/office/drawing/2014/main" id="{D8AF8486-4690-3E3E-745A-0B7E01D91A9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28883FF0-BD93-6591-D731-658356A43808}"/>
              </a:ext>
            </a:extLst>
          </p:cNvPr>
          <p:cNvSpPr>
            <a:spLocks noGrp="1"/>
          </p:cNvSpPr>
          <p:nvPr>
            <p:ph type="sldNum" sz="quarter" idx="12"/>
          </p:nvPr>
        </p:nvSpPr>
        <p:spPr/>
        <p:txBody>
          <a:bodyPr/>
          <a:lstStyle/>
          <a:p>
            <a:fld id="{3BB876C2-8946-444B-B6D9-1B3467709539}" type="slidenum">
              <a:rPr kumimoji="1" lang="ja-JP" altLang="en-US" smtClean="0"/>
              <a:t>21</a:t>
            </a:fld>
            <a:endParaRPr kumimoji="1" lang="ja-JP" altLang="en-US" dirty="0"/>
          </a:p>
        </p:txBody>
      </p:sp>
      <p:pic>
        <p:nvPicPr>
          <p:cNvPr id="3" name="図 2">
            <a:extLst>
              <a:ext uri="{FF2B5EF4-FFF2-40B4-BE49-F238E27FC236}">
                <a16:creationId xmlns:a16="http://schemas.microsoft.com/office/drawing/2014/main" id="{5DAADF7F-7F65-2354-4439-D6F878D4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18" y="858241"/>
            <a:ext cx="6096000" cy="3638550"/>
          </a:xfrm>
          <a:prstGeom prst="rect">
            <a:avLst/>
          </a:prstGeom>
        </p:spPr>
      </p:pic>
      <p:sp>
        <p:nvSpPr>
          <p:cNvPr id="4" name="テキスト ボックス 3">
            <a:extLst>
              <a:ext uri="{FF2B5EF4-FFF2-40B4-BE49-F238E27FC236}">
                <a16:creationId xmlns:a16="http://schemas.microsoft.com/office/drawing/2014/main" id="{BEC82B16-4FFF-8C9B-EFAE-3E78B011E470}"/>
              </a:ext>
            </a:extLst>
          </p:cNvPr>
          <p:cNvSpPr txBox="1"/>
          <p:nvPr/>
        </p:nvSpPr>
        <p:spPr>
          <a:xfrm>
            <a:off x="7181861" y="1166377"/>
            <a:ext cx="3837910" cy="3139321"/>
          </a:xfrm>
          <a:prstGeom prst="rect">
            <a:avLst/>
          </a:prstGeom>
          <a:noFill/>
        </p:spPr>
        <p:txBody>
          <a:bodyPr wrap="none" rtlCol="0">
            <a:spAutoFit/>
          </a:bodyPr>
          <a:lstStyle/>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Date             AUM ($1B)    Holdings</a:t>
            </a:r>
            <a:endParaRPr lang="en-US" altLang="ja-JP" dirty="0">
              <a:solidFill>
                <a:srgbClr val="000000"/>
              </a:solidFill>
              <a:latin typeface="ＭＳ Ｐゴシック" panose="020B0600070205080204" pitchFamily="50" charset="-128"/>
              <a:ea typeface="ＭＳ Ｐゴシック" panose="020B0600070205080204" pitchFamily="50" charset="-128"/>
            </a:endParaRP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2022/12/31   $0.15            111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2023/3/31     $0.30            156</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2023/6/30     $0.49            159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2023/9/30     $0.30            219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2023/12/31   $0.28            232</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2024/3/31     $0.23            250</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2024/6/30     $0.28            311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2024/9/30     $0.38            345</a:t>
            </a:r>
          </a:p>
          <a:p>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2024/12/31   $0.37            389</a:t>
            </a:r>
          </a:p>
          <a:p>
            <a:endParaRPr kumimoji="1" lang="ja-JP" altLang="en-US" dirty="0"/>
          </a:p>
        </p:txBody>
      </p:sp>
    </p:spTree>
    <p:extLst>
      <p:ext uri="{BB962C8B-B14F-4D97-AF65-F5344CB8AC3E}">
        <p14:creationId xmlns:p14="http://schemas.microsoft.com/office/powerpoint/2010/main" val="2673939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D577-C498-F9E3-2036-D146DE08C0A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F560AE6-2CC3-5C28-60DD-F446BD645A12}"/>
              </a:ext>
            </a:extLst>
          </p:cNvPr>
          <p:cNvSpPr>
            <a:spLocks noGrp="1"/>
          </p:cNvSpPr>
          <p:nvPr>
            <p:ph type="title"/>
          </p:nvPr>
        </p:nvSpPr>
        <p:spPr>
          <a:xfrm>
            <a:off x="838200" y="136524"/>
            <a:ext cx="10515600" cy="763589"/>
          </a:xfrm>
        </p:spPr>
        <p:txBody>
          <a:bodyPr vert="horz" lIns="91440" tIns="45720" rIns="91440" bIns="45720" rtlCol="0" anchor="ctr">
            <a:normAutofit/>
          </a:bodyPr>
          <a:lstStyle/>
          <a:p>
            <a:r>
              <a:rPr lang="en-US" altLang="ja-JP" b="1" dirty="0"/>
              <a:t>Changes in the Number of Holdings</a:t>
            </a:r>
            <a:endParaRPr lang="ja-JP" altLang="en-US" b="1" dirty="0"/>
          </a:p>
        </p:txBody>
      </p:sp>
      <p:sp>
        <p:nvSpPr>
          <p:cNvPr id="7" name="コンテンツ プレースホルダー 6">
            <a:extLst>
              <a:ext uri="{FF2B5EF4-FFF2-40B4-BE49-F238E27FC236}">
                <a16:creationId xmlns:a16="http://schemas.microsoft.com/office/drawing/2014/main" id="{FCB046EB-675F-4AD9-1BBC-86FF080C4DC5}"/>
              </a:ext>
            </a:extLst>
          </p:cNvPr>
          <p:cNvSpPr>
            <a:spLocks noGrp="1"/>
          </p:cNvSpPr>
          <p:nvPr>
            <p:ph idx="1"/>
          </p:nvPr>
        </p:nvSpPr>
        <p:spPr>
          <a:xfrm>
            <a:off x="651628" y="4851678"/>
            <a:ext cx="10888744" cy="1331349"/>
          </a:xfrm>
        </p:spPr>
        <p:txBody>
          <a:bodyPr>
            <a:noAutofit/>
          </a:bodyPr>
          <a:lstStyle/>
          <a:p>
            <a:pPr marL="0" indent="0">
              <a:buNone/>
            </a:pPr>
            <a:r>
              <a:rPr lang="en-US" altLang="ja-JP" sz="2000" dirty="0"/>
              <a:t>The correlation between AUM and the number of holdings is weak, with a coefficient of 0.288.</a:t>
            </a:r>
          </a:p>
          <a:p>
            <a:pPr marL="0" indent="0">
              <a:buNone/>
            </a:pPr>
            <a:r>
              <a:rPr lang="en-US" altLang="ja-JP" sz="2000" dirty="0"/>
              <a:t>Holdings don’t seem to fluctuate in direct response to AUM changes. Instead, the </a:t>
            </a:r>
            <a:r>
              <a:rPr lang="en-US" altLang="ja-JP" sz="2000" dirty="0" err="1"/>
              <a:t>Numerai</a:t>
            </a:r>
            <a:r>
              <a:rPr lang="en-US" altLang="ja-JP" sz="2000" dirty="0"/>
              <a:t> team appears to adjust the number of holdings independently to enhance portfolio diversification.</a:t>
            </a:r>
            <a:endParaRPr lang="ja-JP" altLang="en-US" sz="2000" dirty="0"/>
          </a:p>
        </p:txBody>
      </p:sp>
      <p:sp>
        <p:nvSpPr>
          <p:cNvPr id="8" name="日付プレースホルダー 7">
            <a:extLst>
              <a:ext uri="{FF2B5EF4-FFF2-40B4-BE49-F238E27FC236}">
                <a16:creationId xmlns:a16="http://schemas.microsoft.com/office/drawing/2014/main" id="{414B1370-F6DC-5194-5133-958C87672EB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A6E2F0E6-0B6F-7E62-2A82-573DE34E18B3}"/>
              </a:ext>
            </a:extLst>
          </p:cNvPr>
          <p:cNvSpPr>
            <a:spLocks noGrp="1"/>
          </p:cNvSpPr>
          <p:nvPr>
            <p:ph type="sldNum" sz="quarter" idx="12"/>
          </p:nvPr>
        </p:nvSpPr>
        <p:spPr/>
        <p:txBody>
          <a:bodyPr/>
          <a:lstStyle/>
          <a:p>
            <a:fld id="{3BB876C2-8946-444B-B6D9-1B3467709539}" type="slidenum">
              <a:rPr kumimoji="1" lang="ja-JP" altLang="en-US" smtClean="0"/>
              <a:t>22</a:t>
            </a:fld>
            <a:endParaRPr kumimoji="1" lang="ja-JP" altLang="en-US" dirty="0"/>
          </a:p>
        </p:txBody>
      </p:sp>
      <p:pic>
        <p:nvPicPr>
          <p:cNvPr id="3" name="図 2">
            <a:extLst>
              <a:ext uri="{FF2B5EF4-FFF2-40B4-BE49-F238E27FC236}">
                <a16:creationId xmlns:a16="http://schemas.microsoft.com/office/drawing/2014/main" id="{23A6A378-ACAF-2A20-4177-85E4C936B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18" y="858241"/>
            <a:ext cx="6096000" cy="3638550"/>
          </a:xfrm>
          <a:prstGeom prst="rect">
            <a:avLst/>
          </a:prstGeom>
        </p:spPr>
      </p:pic>
      <p:sp>
        <p:nvSpPr>
          <p:cNvPr id="4" name="テキスト ボックス 3">
            <a:extLst>
              <a:ext uri="{FF2B5EF4-FFF2-40B4-BE49-F238E27FC236}">
                <a16:creationId xmlns:a16="http://schemas.microsoft.com/office/drawing/2014/main" id="{B037A127-DB51-1281-CB28-C8220B7DDBA5}"/>
              </a:ext>
            </a:extLst>
          </p:cNvPr>
          <p:cNvSpPr txBox="1"/>
          <p:nvPr/>
        </p:nvSpPr>
        <p:spPr>
          <a:xfrm>
            <a:off x="7181861" y="1166377"/>
            <a:ext cx="3837910" cy="3139321"/>
          </a:xfrm>
          <a:prstGeom prst="rect">
            <a:avLst/>
          </a:prstGeom>
          <a:noFill/>
        </p:spPr>
        <p:txBody>
          <a:bodyPr wrap="none" rtlCol="0">
            <a:spAutoFit/>
          </a:bodyPr>
          <a:lstStyle/>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Date             AUM ($1B)    Holdings</a:t>
            </a:r>
            <a:endParaRPr lang="en-US" altLang="ja-JP" dirty="0">
              <a:solidFill>
                <a:srgbClr val="000000"/>
              </a:solidFill>
              <a:latin typeface="ＭＳ Ｐゴシック" panose="020B0600070205080204" pitchFamily="50" charset="-128"/>
              <a:ea typeface="ＭＳ Ｐゴシック" panose="020B0600070205080204" pitchFamily="50" charset="-128"/>
            </a:endParaRP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2022/12/31   $0.15            111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2023/3/31     $0.30            156</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2023/6/30     $0.49            159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2023/9/30     $0.30            219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2023/12/31   $0.28            232</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2024/3/31     $0.23            250</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2024/6/30     $0.28            311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2024/9/30     $0.38            345</a:t>
            </a:r>
          </a:p>
          <a:p>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2024/12/31   $0.37            389</a:t>
            </a:r>
          </a:p>
          <a:p>
            <a:endParaRPr kumimoji="1" lang="ja-JP" altLang="en-US" dirty="0"/>
          </a:p>
        </p:txBody>
      </p:sp>
    </p:spTree>
    <p:extLst>
      <p:ext uri="{BB962C8B-B14F-4D97-AF65-F5344CB8AC3E}">
        <p14:creationId xmlns:p14="http://schemas.microsoft.com/office/powerpoint/2010/main" val="28563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EA801-2E3E-0742-77FC-5CA3942DA54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A6B615-79EE-309D-DFF8-022860919902}"/>
              </a:ext>
            </a:extLst>
          </p:cNvPr>
          <p:cNvSpPr>
            <a:spLocks noGrp="1"/>
          </p:cNvSpPr>
          <p:nvPr>
            <p:ph type="title"/>
          </p:nvPr>
        </p:nvSpPr>
        <p:spPr/>
        <p:txBody>
          <a:bodyPr/>
          <a:lstStyle/>
          <a:p>
            <a:r>
              <a:rPr lang="ja-JP" altLang="en-US" b="1" dirty="0"/>
              <a:t>分散投資戦略の進展</a:t>
            </a:r>
            <a:br>
              <a:rPr lang="en-US" altLang="ja-JP" b="1" dirty="0"/>
            </a:br>
            <a:r>
              <a:rPr lang="en-US" altLang="ja-JP" b="1" dirty="0"/>
              <a:t>Progress of Diversified Investment Strategy</a:t>
            </a:r>
            <a:endParaRPr lang="ja-JP" altLang="en-US" b="1" dirty="0"/>
          </a:p>
        </p:txBody>
      </p:sp>
      <p:sp>
        <p:nvSpPr>
          <p:cNvPr id="7" name="コンテンツ プレースホルダー 6">
            <a:extLst>
              <a:ext uri="{FF2B5EF4-FFF2-40B4-BE49-F238E27FC236}">
                <a16:creationId xmlns:a16="http://schemas.microsoft.com/office/drawing/2014/main" id="{786DFD80-C76C-2C3D-A52C-4D7F84388D24}"/>
              </a:ext>
            </a:extLst>
          </p:cNvPr>
          <p:cNvSpPr>
            <a:spLocks noGrp="1"/>
          </p:cNvSpPr>
          <p:nvPr>
            <p:ph idx="1"/>
          </p:nvPr>
        </p:nvSpPr>
        <p:spPr>
          <a:xfrm>
            <a:off x="1189434" y="1081785"/>
            <a:ext cx="9813131" cy="1247897"/>
          </a:xfrm>
        </p:spPr>
        <p:txBody>
          <a:bodyPr>
            <a:normAutofit/>
          </a:bodyPr>
          <a:lstStyle/>
          <a:p>
            <a:pPr marL="0" indent="0">
              <a:buNone/>
            </a:pPr>
            <a:r>
              <a:rPr lang="en-US" altLang="ja-JP" sz="2400" dirty="0"/>
              <a:t>I created boxplot charts for the position sizes in each 13F-HR.</a:t>
            </a:r>
            <a:r>
              <a:rPr lang="ja-JP" altLang="en-US" sz="2400" dirty="0"/>
              <a:t>  </a:t>
            </a:r>
            <a:endParaRPr lang="en-US" altLang="ja-JP" sz="2400" dirty="0"/>
          </a:p>
          <a:p>
            <a:pPr marL="0" indent="0">
              <a:buNone/>
            </a:pPr>
            <a:r>
              <a:rPr lang="en-US" altLang="ja-JP" sz="2400" dirty="0"/>
              <a:t>The initial 13F-HR data presents a surprising deviation, with a notably higher occurrence of upper outliers than anticipated.</a:t>
            </a:r>
            <a:endParaRPr lang="ja-JP" altLang="en-US" sz="2400" dirty="0"/>
          </a:p>
        </p:txBody>
      </p:sp>
      <p:sp>
        <p:nvSpPr>
          <p:cNvPr id="8" name="日付プレースホルダー 7">
            <a:extLst>
              <a:ext uri="{FF2B5EF4-FFF2-40B4-BE49-F238E27FC236}">
                <a16:creationId xmlns:a16="http://schemas.microsoft.com/office/drawing/2014/main" id="{3E00B01B-F443-260B-02AC-3B56683B9690}"/>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C5956C81-42E4-45F0-C631-A8F5DC86A2DC}"/>
              </a:ext>
            </a:extLst>
          </p:cNvPr>
          <p:cNvSpPr>
            <a:spLocks noGrp="1"/>
          </p:cNvSpPr>
          <p:nvPr>
            <p:ph type="sldNum" sz="quarter" idx="12"/>
          </p:nvPr>
        </p:nvSpPr>
        <p:spPr/>
        <p:txBody>
          <a:bodyPr/>
          <a:lstStyle/>
          <a:p>
            <a:fld id="{3BB876C2-8946-444B-B6D9-1B3467709539}" type="slidenum">
              <a:rPr kumimoji="1" lang="ja-JP" altLang="en-US" smtClean="0"/>
              <a:t>23</a:t>
            </a:fld>
            <a:endParaRPr kumimoji="1" lang="ja-JP" altLang="en-US" dirty="0"/>
          </a:p>
        </p:txBody>
      </p:sp>
      <p:pic>
        <p:nvPicPr>
          <p:cNvPr id="3" name="図 2">
            <a:extLst>
              <a:ext uri="{FF2B5EF4-FFF2-40B4-BE49-F238E27FC236}">
                <a16:creationId xmlns:a16="http://schemas.microsoft.com/office/drawing/2014/main" id="{DBB3ED00-7EDA-3E8E-A656-7A7D005040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7740" y="2406490"/>
            <a:ext cx="7896520" cy="4444370"/>
          </a:xfrm>
          <a:prstGeom prst="rect">
            <a:avLst/>
          </a:prstGeom>
        </p:spPr>
      </p:pic>
    </p:spTree>
    <p:extLst>
      <p:ext uri="{BB962C8B-B14F-4D97-AF65-F5344CB8AC3E}">
        <p14:creationId xmlns:p14="http://schemas.microsoft.com/office/powerpoint/2010/main" val="121707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B20F-B5F1-0808-64D3-3D6BC51DF64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BD50EDF-605E-60DF-F1A8-FB6E46B53ED5}"/>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3326A806-CC50-91D2-9B47-DCFE04183E47}"/>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DACACBEE-6F63-732E-42F6-D850181B87DF}"/>
              </a:ext>
            </a:extLst>
          </p:cNvPr>
          <p:cNvSpPr>
            <a:spLocks noGrp="1"/>
          </p:cNvSpPr>
          <p:nvPr>
            <p:ph type="sldNum" sz="quarter" idx="12"/>
          </p:nvPr>
        </p:nvSpPr>
        <p:spPr/>
        <p:txBody>
          <a:bodyPr/>
          <a:lstStyle/>
          <a:p>
            <a:fld id="{3BB876C2-8946-444B-B6D9-1B3467709539}" type="slidenum">
              <a:rPr kumimoji="1" lang="ja-JP" altLang="en-US" smtClean="0"/>
              <a:t>24</a:t>
            </a:fld>
            <a:endParaRPr kumimoji="1" lang="ja-JP" altLang="en-US" dirty="0"/>
          </a:p>
        </p:txBody>
      </p:sp>
      <p:pic>
        <p:nvPicPr>
          <p:cNvPr id="5" name="図 4">
            <a:extLst>
              <a:ext uri="{FF2B5EF4-FFF2-40B4-BE49-F238E27FC236}">
                <a16:creationId xmlns:a16="http://schemas.microsoft.com/office/drawing/2014/main" id="{6E6C9E77-C783-1BAB-2AAF-9ACCA670CFED}"/>
              </a:ext>
            </a:extLst>
          </p:cNvPr>
          <p:cNvPicPr>
            <a:picLocks noChangeAspect="1"/>
          </p:cNvPicPr>
          <p:nvPr/>
        </p:nvPicPr>
        <p:blipFill>
          <a:blip r:embed="rId2"/>
          <a:stretch>
            <a:fillRect/>
          </a:stretch>
        </p:blipFill>
        <p:spPr>
          <a:xfrm>
            <a:off x="2060106" y="1283815"/>
            <a:ext cx="7489247" cy="5072535"/>
          </a:xfrm>
          <a:prstGeom prst="rect">
            <a:avLst/>
          </a:prstGeom>
        </p:spPr>
      </p:pic>
      <p:sp>
        <p:nvSpPr>
          <p:cNvPr id="11" name="テキスト ボックス 10">
            <a:extLst>
              <a:ext uri="{FF2B5EF4-FFF2-40B4-BE49-F238E27FC236}">
                <a16:creationId xmlns:a16="http://schemas.microsoft.com/office/drawing/2014/main" id="{EC943584-1A8A-731F-9110-B0EDD1B51F9F}"/>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spTree>
    <p:extLst>
      <p:ext uri="{BB962C8B-B14F-4D97-AF65-F5344CB8AC3E}">
        <p14:creationId xmlns:p14="http://schemas.microsoft.com/office/powerpoint/2010/main" val="1696779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50B1-3636-F56E-F4AB-3AE08E8A8CD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51027B5-9903-F048-AF12-42B57D4BC846}"/>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1E8DCD20-81C6-9B60-F24B-9FE3D6C168BF}"/>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EBE2B8D4-619E-C57D-EE72-961B557DD106}"/>
              </a:ext>
            </a:extLst>
          </p:cNvPr>
          <p:cNvSpPr>
            <a:spLocks noGrp="1"/>
          </p:cNvSpPr>
          <p:nvPr>
            <p:ph type="sldNum" sz="quarter" idx="12"/>
          </p:nvPr>
        </p:nvSpPr>
        <p:spPr/>
        <p:txBody>
          <a:bodyPr/>
          <a:lstStyle/>
          <a:p>
            <a:fld id="{3BB876C2-8946-444B-B6D9-1B3467709539}" type="slidenum">
              <a:rPr kumimoji="1" lang="ja-JP" altLang="en-US" smtClean="0"/>
              <a:t>25</a:t>
            </a:fld>
            <a:endParaRPr kumimoji="1" lang="ja-JP" altLang="en-US" dirty="0"/>
          </a:p>
        </p:txBody>
      </p:sp>
      <p:sp>
        <p:nvSpPr>
          <p:cNvPr id="11" name="テキスト ボックス 10">
            <a:extLst>
              <a:ext uri="{FF2B5EF4-FFF2-40B4-BE49-F238E27FC236}">
                <a16:creationId xmlns:a16="http://schemas.microsoft.com/office/drawing/2014/main" id="{02835DD1-E3ED-CB3B-9832-6E20A0458435}"/>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D36278E7-EFF9-DF9D-16AA-AC93D7645E0C}"/>
              </a:ext>
            </a:extLst>
          </p:cNvPr>
          <p:cNvPicPr>
            <a:picLocks noChangeAspect="1"/>
          </p:cNvPicPr>
          <p:nvPr/>
        </p:nvPicPr>
        <p:blipFill>
          <a:blip r:embed="rId2"/>
          <a:stretch>
            <a:fillRect/>
          </a:stretch>
        </p:blipFill>
        <p:spPr>
          <a:xfrm>
            <a:off x="2216176" y="1434897"/>
            <a:ext cx="7382428" cy="4918767"/>
          </a:xfrm>
          <a:prstGeom prst="rect">
            <a:avLst/>
          </a:prstGeom>
        </p:spPr>
      </p:pic>
    </p:spTree>
    <p:extLst>
      <p:ext uri="{BB962C8B-B14F-4D97-AF65-F5344CB8AC3E}">
        <p14:creationId xmlns:p14="http://schemas.microsoft.com/office/powerpoint/2010/main" val="1656653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3E941-07C9-F2D5-7E22-CCB486C41D7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4F6B4E3-8272-841D-083B-DB477312FC50}"/>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B5D402FF-4FF8-6929-59EA-6ED1A5518B0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5761A78D-09E6-4750-A54C-40649B823658}"/>
              </a:ext>
            </a:extLst>
          </p:cNvPr>
          <p:cNvSpPr>
            <a:spLocks noGrp="1"/>
          </p:cNvSpPr>
          <p:nvPr>
            <p:ph type="sldNum" sz="quarter" idx="12"/>
          </p:nvPr>
        </p:nvSpPr>
        <p:spPr/>
        <p:txBody>
          <a:bodyPr/>
          <a:lstStyle/>
          <a:p>
            <a:fld id="{3BB876C2-8946-444B-B6D9-1B3467709539}" type="slidenum">
              <a:rPr kumimoji="1" lang="ja-JP" altLang="en-US" smtClean="0"/>
              <a:t>26</a:t>
            </a:fld>
            <a:endParaRPr kumimoji="1" lang="ja-JP" altLang="en-US" dirty="0"/>
          </a:p>
        </p:txBody>
      </p:sp>
      <p:sp>
        <p:nvSpPr>
          <p:cNvPr id="11" name="テキスト ボックス 10">
            <a:extLst>
              <a:ext uri="{FF2B5EF4-FFF2-40B4-BE49-F238E27FC236}">
                <a16:creationId xmlns:a16="http://schemas.microsoft.com/office/drawing/2014/main" id="{F69B6B43-EECF-9856-9FC5-90D26299CD46}"/>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6756C248-9D89-AB0F-3120-A2F7D9292017}"/>
              </a:ext>
            </a:extLst>
          </p:cNvPr>
          <p:cNvPicPr>
            <a:picLocks noChangeAspect="1"/>
          </p:cNvPicPr>
          <p:nvPr/>
        </p:nvPicPr>
        <p:blipFill>
          <a:blip r:embed="rId2"/>
          <a:stretch>
            <a:fillRect/>
          </a:stretch>
        </p:blipFill>
        <p:spPr>
          <a:xfrm>
            <a:off x="2187804" y="1502144"/>
            <a:ext cx="7576676" cy="5036768"/>
          </a:xfrm>
          <a:prstGeom prst="rect">
            <a:avLst/>
          </a:prstGeom>
        </p:spPr>
      </p:pic>
    </p:spTree>
    <p:extLst>
      <p:ext uri="{BB962C8B-B14F-4D97-AF65-F5344CB8AC3E}">
        <p14:creationId xmlns:p14="http://schemas.microsoft.com/office/powerpoint/2010/main" val="247261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B4326-5E27-24B2-9C00-007BA1835C1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B2A5281-1CA9-6F08-2CA4-99D2F65A24C4}"/>
              </a:ext>
            </a:extLst>
          </p:cNvPr>
          <p:cNvSpPr>
            <a:spLocks noGrp="1"/>
          </p:cNvSpPr>
          <p:nvPr>
            <p:ph type="title"/>
          </p:nvPr>
        </p:nvSpPr>
        <p:spPr>
          <a:xfrm>
            <a:off x="838200" y="136524"/>
            <a:ext cx="10515600" cy="1057273"/>
          </a:xfrm>
        </p:spPr>
        <p:txBody>
          <a:bodyPr>
            <a:normAutofit/>
          </a:bodyPr>
          <a:lstStyle/>
          <a:p>
            <a:r>
              <a:rPr lang="ja-JP" altLang="en-US" b="1" dirty="0"/>
              <a:t>ロングポジションの運用資産残高　四半期毎</a:t>
            </a:r>
            <a:br>
              <a:rPr lang="en-US" altLang="ja-JP" b="1" dirty="0"/>
            </a:br>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4CBF2B21-0A45-EDE5-4C38-56A095874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313B0514-7FC0-3A44-BED8-7CE643372256}"/>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79B64233-20F2-BA5E-94E5-29DC8A5C4138}"/>
              </a:ext>
            </a:extLst>
          </p:cNvPr>
          <p:cNvSpPr>
            <a:spLocks noGrp="1"/>
          </p:cNvSpPr>
          <p:nvPr>
            <p:ph type="sldNum" sz="quarter" idx="12"/>
          </p:nvPr>
        </p:nvSpPr>
        <p:spPr/>
        <p:txBody>
          <a:bodyPr/>
          <a:lstStyle/>
          <a:p>
            <a:fld id="{3BB876C2-8946-444B-B6D9-1B3467709539}" type="slidenum">
              <a:rPr kumimoji="1" lang="ja-JP" altLang="en-US" smtClean="0"/>
              <a:t>27</a:t>
            </a:fld>
            <a:endParaRPr kumimoji="1" lang="ja-JP" altLang="en-US" dirty="0"/>
          </a:p>
        </p:txBody>
      </p:sp>
      <p:sp>
        <p:nvSpPr>
          <p:cNvPr id="4" name="テキスト ボックス 3">
            <a:extLst>
              <a:ext uri="{FF2B5EF4-FFF2-40B4-BE49-F238E27FC236}">
                <a16:creationId xmlns:a16="http://schemas.microsoft.com/office/drawing/2014/main" id="{49B36CFB-80E4-DBC7-4DE9-1EB1038FBAE1}"/>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1B912136-6E8E-5086-0EE7-697CE3A0B88F}"/>
              </a:ext>
            </a:extLst>
          </p:cNvPr>
          <p:cNvSpPr/>
          <p:nvPr/>
        </p:nvSpPr>
        <p:spPr>
          <a:xfrm>
            <a:off x="3829050" y="1607344"/>
            <a:ext cx="950119" cy="4749006"/>
          </a:xfrm>
          <a:custGeom>
            <a:avLst/>
            <a:gdLst>
              <a:gd name="connsiteX0" fmla="*/ 0 w 950119"/>
              <a:gd name="connsiteY0" fmla="*/ 158356 h 4749006"/>
              <a:gd name="connsiteX1" fmla="*/ 158356 w 950119"/>
              <a:gd name="connsiteY1" fmla="*/ 0 h 4749006"/>
              <a:gd name="connsiteX2" fmla="*/ 791763 w 950119"/>
              <a:gd name="connsiteY2" fmla="*/ 0 h 4749006"/>
              <a:gd name="connsiteX3" fmla="*/ 950119 w 950119"/>
              <a:gd name="connsiteY3" fmla="*/ 158356 h 4749006"/>
              <a:gd name="connsiteX4" fmla="*/ 950119 w 950119"/>
              <a:gd name="connsiteY4" fmla="*/ 791541 h 4749006"/>
              <a:gd name="connsiteX5" fmla="*/ 950119 w 950119"/>
              <a:gd name="connsiteY5" fmla="*/ 1380403 h 4749006"/>
              <a:gd name="connsiteX6" fmla="*/ 950119 w 950119"/>
              <a:gd name="connsiteY6" fmla="*/ 2102234 h 4749006"/>
              <a:gd name="connsiteX7" fmla="*/ 950119 w 950119"/>
              <a:gd name="connsiteY7" fmla="*/ 2646772 h 4749006"/>
              <a:gd name="connsiteX8" fmla="*/ 950119 w 950119"/>
              <a:gd name="connsiteY8" fmla="*/ 3368603 h 4749006"/>
              <a:gd name="connsiteX9" fmla="*/ 950119 w 950119"/>
              <a:gd name="connsiteY9" fmla="*/ 3868819 h 4749006"/>
              <a:gd name="connsiteX10" fmla="*/ 950119 w 950119"/>
              <a:gd name="connsiteY10" fmla="*/ 4590650 h 4749006"/>
              <a:gd name="connsiteX11" fmla="*/ 791763 w 950119"/>
              <a:gd name="connsiteY11" fmla="*/ 4749006 h 4749006"/>
              <a:gd name="connsiteX12" fmla="*/ 158356 w 950119"/>
              <a:gd name="connsiteY12" fmla="*/ 4749006 h 4749006"/>
              <a:gd name="connsiteX13" fmla="*/ 0 w 950119"/>
              <a:gd name="connsiteY13" fmla="*/ 4590650 h 4749006"/>
              <a:gd name="connsiteX14" fmla="*/ 0 w 950119"/>
              <a:gd name="connsiteY14" fmla="*/ 3957465 h 4749006"/>
              <a:gd name="connsiteX15" fmla="*/ 0 w 950119"/>
              <a:gd name="connsiteY15" fmla="*/ 3235634 h 4749006"/>
              <a:gd name="connsiteX16" fmla="*/ 0 w 950119"/>
              <a:gd name="connsiteY16" fmla="*/ 2602450 h 4749006"/>
              <a:gd name="connsiteX17" fmla="*/ 0 w 950119"/>
              <a:gd name="connsiteY17" fmla="*/ 2102234 h 4749006"/>
              <a:gd name="connsiteX18" fmla="*/ 0 w 950119"/>
              <a:gd name="connsiteY18" fmla="*/ 1557695 h 4749006"/>
              <a:gd name="connsiteX19" fmla="*/ 0 w 950119"/>
              <a:gd name="connsiteY19" fmla="*/ 835864 h 4749006"/>
              <a:gd name="connsiteX20" fmla="*/ 0 w 950119"/>
              <a:gd name="connsiteY20" fmla="*/ 158356 h 474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0119" h="4749006"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31663" y="442066"/>
                  <a:pt x="974413" y="608810"/>
                  <a:pt x="950119" y="791541"/>
                </a:cubicBezTo>
                <a:cubicBezTo>
                  <a:pt x="925825" y="974272"/>
                  <a:pt x="935628" y="1214931"/>
                  <a:pt x="950119" y="1380403"/>
                </a:cubicBezTo>
                <a:cubicBezTo>
                  <a:pt x="964610" y="1545875"/>
                  <a:pt x="968167" y="1753348"/>
                  <a:pt x="950119" y="2102234"/>
                </a:cubicBezTo>
                <a:cubicBezTo>
                  <a:pt x="932071" y="2451120"/>
                  <a:pt x="970732" y="2406107"/>
                  <a:pt x="950119" y="2646772"/>
                </a:cubicBezTo>
                <a:cubicBezTo>
                  <a:pt x="929506" y="2887437"/>
                  <a:pt x="922983" y="3218210"/>
                  <a:pt x="950119" y="3368603"/>
                </a:cubicBezTo>
                <a:cubicBezTo>
                  <a:pt x="977255" y="3518996"/>
                  <a:pt x="933344" y="3743130"/>
                  <a:pt x="950119" y="3868819"/>
                </a:cubicBezTo>
                <a:cubicBezTo>
                  <a:pt x="966894" y="3994508"/>
                  <a:pt x="942374" y="4357719"/>
                  <a:pt x="950119" y="4590650"/>
                </a:cubicBezTo>
                <a:cubicBezTo>
                  <a:pt x="952107" y="4681068"/>
                  <a:pt x="879739" y="4754375"/>
                  <a:pt x="791763" y="4749006"/>
                </a:cubicBezTo>
                <a:cubicBezTo>
                  <a:pt x="647595" y="4774863"/>
                  <a:pt x="309044" y="4754618"/>
                  <a:pt x="158356" y="4749006"/>
                </a:cubicBezTo>
                <a:cubicBezTo>
                  <a:pt x="82399" y="4734729"/>
                  <a:pt x="-9024" y="4674620"/>
                  <a:pt x="0" y="4590650"/>
                </a:cubicBezTo>
                <a:cubicBezTo>
                  <a:pt x="26583" y="4308918"/>
                  <a:pt x="-14384" y="4185474"/>
                  <a:pt x="0" y="3957465"/>
                </a:cubicBezTo>
                <a:cubicBezTo>
                  <a:pt x="14384" y="3729457"/>
                  <a:pt x="24337" y="3430101"/>
                  <a:pt x="0" y="3235634"/>
                </a:cubicBezTo>
                <a:cubicBezTo>
                  <a:pt x="-24337" y="3041167"/>
                  <a:pt x="11376" y="2753830"/>
                  <a:pt x="0" y="2602450"/>
                </a:cubicBezTo>
                <a:cubicBezTo>
                  <a:pt x="-11376" y="2451070"/>
                  <a:pt x="15405" y="2278819"/>
                  <a:pt x="0" y="2102234"/>
                </a:cubicBezTo>
                <a:cubicBezTo>
                  <a:pt x="-15405" y="1925649"/>
                  <a:pt x="-9995" y="1728570"/>
                  <a:pt x="0" y="1557695"/>
                </a:cubicBezTo>
                <a:cubicBezTo>
                  <a:pt x="9995" y="1386820"/>
                  <a:pt x="32476" y="1145490"/>
                  <a:pt x="0" y="835864"/>
                </a:cubicBezTo>
                <a:cubicBezTo>
                  <a:pt x="-32476" y="526238"/>
                  <a:pt x="-22754" y="488929"/>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71256A83-DD77-8622-BFDD-EAA37B8A7504}"/>
              </a:ext>
            </a:extLst>
          </p:cNvPr>
          <p:cNvSpPr/>
          <p:nvPr/>
        </p:nvSpPr>
        <p:spPr>
          <a:xfrm rot="3798234">
            <a:off x="4588356" y="2289955"/>
            <a:ext cx="1159497" cy="37707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D6D9230-51E1-DB96-80F3-4D080119FBE1}"/>
              </a:ext>
            </a:extLst>
          </p:cNvPr>
          <p:cNvSpPr txBox="1"/>
          <p:nvPr/>
        </p:nvSpPr>
        <p:spPr>
          <a:xfrm>
            <a:off x="5168104" y="2139937"/>
            <a:ext cx="3310522" cy="338554"/>
          </a:xfrm>
          <a:prstGeom prst="rect">
            <a:avLst/>
          </a:prstGeom>
          <a:noFill/>
        </p:spPr>
        <p:txBody>
          <a:bodyPr wrap="none" rtlCol="0">
            <a:spAutoFit/>
          </a:bodyPr>
          <a:lstStyle/>
          <a:p>
            <a:r>
              <a:rPr lang="en-US" altLang="ja-JP" sz="1600" dirty="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Did you mess up something?</a:t>
            </a:r>
            <a:endParaRPr kumimoji="1" lang="ja-JP" altLang="en-US" sz="1600" dirty="0">
              <a:solidFill>
                <a:srgbClr val="FF0000"/>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00903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22294-0E51-B766-79C0-26AEB8F28AD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10C8C69-2C62-C0A9-EEC7-10771907E130}"/>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73394A47-F9D2-DB48-FD65-F2FBFBC589F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315C7243-AA4F-B068-D636-0349EFC9D2FD}"/>
              </a:ext>
            </a:extLst>
          </p:cNvPr>
          <p:cNvSpPr>
            <a:spLocks noGrp="1"/>
          </p:cNvSpPr>
          <p:nvPr>
            <p:ph type="sldNum" sz="quarter" idx="12"/>
          </p:nvPr>
        </p:nvSpPr>
        <p:spPr/>
        <p:txBody>
          <a:bodyPr/>
          <a:lstStyle/>
          <a:p>
            <a:fld id="{3BB876C2-8946-444B-B6D9-1B3467709539}" type="slidenum">
              <a:rPr kumimoji="1" lang="ja-JP" altLang="en-US" smtClean="0"/>
              <a:t>28</a:t>
            </a:fld>
            <a:endParaRPr kumimoji="1" lang="ja-JP" altLang="en-US" dirty="0"/>
          </a:p>
        </p:txBody>
      </p:sp>
      <p:sp>
        <p:nvSpPr>
          <p:cNvPr id="11" name="テキスト ボックス 10">
            <a:extLst>
              <a:ext uri="{FF2B5EF4-FFF2-40B4-BE49-F238E27FC236}">
                <a16:creationId xmlns:a16="http://schemas.microsoft.com/office/drawing/2014/main" id="{4EE8BBD1-447C-B24C-161F-4FAF1D6B7A52}"/>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D466D05C-B963-2655-132C-2035B3C800CB}"/>
              </a:ext>
            </a:extLst>
          </p:cNvPr>
          <p:cNvPicPr>
            <a:picLocks noChangeAspect="1"/>
          </p:cNvPicPr>
          <p:nvPr/>
        </p:nvPicPr>
        <p:blipFill>
          <a:blip r:embed="rId2"/>
          <a:stretch>
            <a:fillRect/>
          </a:stretch>
        </p:blipFill>
        <p:spPr>
          <a:xfrm>
            <a:off x="2098013" y="1509832"/>
            <a:ext cx="7666467" cy="4970469"/>
          </a:xfrm>
          <a:prstGeom prst="rect">
            <a:avLst/>
          </a:prstGeom>
        </p:spPr>
      </p:pic>
    </p:spTree>
    <p:extLst>
      <p:ext uri="{BB962C8B-B14F-4D97-AF65-F5344CB8AC3E}">
        <p14:creationId xmlns:p14="http://schemas.microsoft.com/office/powerpoint/2010/main" val="300704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07A1E-45A4-9B9B-8C68-709D5AAC3FC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CA89453-4F55-5CC2-A8A2-EAAD882A2D12}"/>
              </a:ext>
            </a:extLst>
          </p:cNvPr>
          <p:cNvSpPr>
            <a:spLocks noGrp="1"/>
          </p:cNvSpPr>
          <p:nvPr>
            <p:ph type="title"/>
          </p:nvPr>
        </p:nvSpPr>
        <p:spPr>
          <a:xfrm>
            <a:off x="838200" y="211941"/>
            <a:ext cx="10515600" cy="874710"/>
          </a:xfrm>
        </p:spPr>
        <p:txBody>
          <a:bodyPr>
            <a:normAutofit/>
          </a:bodyPr>
          <a:lstStyle/>
          <a:p>
            <a:r>
              <a:rPr lang="ja-JP" altLang="en-US" b="1" dirty="0"/>
              <a:t>分散投資戦略の進展 </a:t>
            </a:r>
            <a:r>
              <a:rPr lang="en-US" altLang="ja-JP" b="1" dirty="0"/>
              <a:t>2023-07 ~ 2023-09</a:t>
            </a:r>
            <a:br>
              <a:rPr lang="ja-JP" altLang="en-US" b="1" dirty="0"/>
            </a:br>
            <a:r>
              <a:rPr lang="en-US" altLang="ja-JP" b="1" dirty="0"/>
              <a:t>Progress of Diversified Investment Strategy 2023-07~ 2023-09</a:t>
            </a:r>
            <a:endParaRPr lang="ja-JP" altLang="en-US" b="1" dirty="0"/>
          </a:p>
        </p:txBody>
      </p:sp>
      <p:pic>
        <p:nvPicPr>
          <p:cNvPr id="3" name="コンテンツ プレースホルダー 2">
            <a:extLst>
              <a:ext uri="{FF2B5EF4-FFF2-40B4-BE49-F238E27FC236}">
                <a16:creationId xmlns:a16="http://schemas.microsoft.com/office/drawing/2014/main" id="{ED338D57-EE31-FC5C-30C5-D6390CCEB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944EE57D-227B-E6D0-F7C6-0E3784A1223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D6F10F7C-21FA-AE40-655F-5A3E6251B727}"/>
              </a:ext>
            </a:extLst>
          </p:cNvPr>
          <p:cNvSpPr>
            <a:spLocks noGrp="1"/>
          </p:cNvSpPr>
          <p:nvPr>
            <p:ph type="sldNum" sz="quarter" idx="12"/>
          </p:nvPr>
        </p:nvSpPr>
        <p:spPr/>
        <p:txBody>
          <a:bodyPr/>
          <a:lstStyle/>
          <a:p>
            <a:fld id="{3BB876C2-8946-444B-B6D9-1B3467709539}" type="slidenum">
              <a:rPr kumimoji="1" lang="ja-JP" altLang="en-US" smtClean="0"/>
              <a:t>29</a:t>
            </a:fld>
            <a:endParaRPr kumimoji="1" lang="ja-JP" altLang="en-US" dirty="0"/>
          </a:p>
        </p:txBody>
      </p:sp>
      <p:sp>
        <p:nvSpPr>
          <p:cNvPr id="4" name="テキスト ボックス 3">
            <a:extLst>
              <a:ext uri="{FF2B5EF4-FFF2-40B4-BE49-F238E27FC236}">
                <a16:creationId xmlns:a16="http://schemas.microsoft.com/office/drawing/2014/main" id="{45CDC508-F925-DD90-2248-E07C86A7E316}"/>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61072597-0119-EB90-9EB1-49334AAF597B}"/>
              </a:ext>
            </a:extLst>
          </p:cNvPr>
          <p:cNvSpPr/>
          <p:nvPr/>
        </p:nvSpPr>
        <p:spPr>
          <a:xfrm>
            <a:off x="4752881" y="3044858"/>
            <a:ext cx="950119" cy="3311492"/>
          </a:xfrm>
          <a:custGeom>
            <a:avLst/>
            <a:gdLst>
              <a:gd name="connsiteX0" fmla="*/ 0 w 950119"/>
              <a:gd name="connsiteY0" fmla="*/ 158356 h 3311492"/>
              <a:gd name="connsiteX1" fmla="*/ 158356 w 950119"/>
              <a:gd name="connsiteY1" fmla="*/ 0 h 3311492"/>
              <a:gd name="connsiteX2" fmla="*/ 791763 w 950119"/>
              <a:gd name="connsiteY2" fmla="*/ 0 h 3311492"/>
              <a:gd name="connsiteX3" fmla="*/ 950119 w 950119"/>
              <a:gd name="connsiteY3" fmla="*/ 158356 h 3311492"/>
              <a:gd name="connsiteX4" fmla="*/ 950119 w 950119"/>
              <a:gd name="connsiteY4" fmla="*/ 757312 h 3311492"/>
              <a:gd name="connsiteX5" fmla="*/ 950119 w 950119"/>
              <a:gd name="connsiteY5" fmla="*/ 1326320 h 3311492"/>
              <a:gd name="connsiteX6" fmla="*/ 950119 w 950119"/>
              <a:gd name="connsiteY6" fmla="*/ 1985172 h 3311492"/>
              <a:gd name="connsiteX7" fmla="*/ 950119 w 950119"/>
              <a:gd name="connsiteY7" fmla="*/ 2524232 h 3311492"/>
              <a:gd name="connsiteX8" fmla="*/ 950119 w 950119"/>
              <a:gd name="connsiteY8" fmla="*/ 3153136 h 3311492"/>
              <a:gd name="connsiteX9" fmla="*/ 791763 w 950119"/>
              <a:gd name="connsiteY9" fmla="*/ 3311492 h 3311492"/>
              <a:gd name="connsiteX10" fmla="*/ 158356 w 950119"/>
              <a:gd name="connsiteY10" fmla="*/ 3311492 h 3311492"/>
              <a:gd name="connsiteX11" fmla="*/ 0 w 950119"/>
              <a:gd name="connsiteY11" fmla="*/ 3153136 h 3311492"/>
              <a:gd name="connsiteX12" fmla="*/ 0 w 950119"/>
              <a:gd name="connsiteY12" fmla="*/ 2554180 h 3311492"/>
              <a:gd name="connsiteX13" fmla="*/ 0 w 950119"/>
              <a:gd name="connsiteY13" fmla="*/ 2015120 h 3311492"/>
              <a:gd name="connsiteX14" fmla="*/ 0 w 950119"/>
              <a:gd name="connsiteY14" fmla="*/ 1416164 h 3311492"/>
              <a:gd name="connsiteX15" fmla="*/ 0 w 950119"/>
              <a:gd name="connsiteY15" fmla="*/ 757312 h 3311492"/>
              <a:gd name="connsiteX16" fmla="*/ 0 w 950119"/>
              <a:gd name="connsiteY16" fmla="*/ 158356 h 331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119" h="3311492"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42318" y="321186"/>
                  <a:pt x="928245" y="459465"/>
                  <a:pt x="950119" y="757312"/>
                </a:cubicBezTo>
                <a:cubicBezTo>
                  <a:pt x="971993" y="1055159"/>
                  <a:pt x="928338" y="1204400"/>
                  <a:pt x="950119" y="1326320"/>
                </a:cubicBezTo>
                <a:cubicBezTo>
                  <a:pt x="971900" y="1448240"/>
                  <a:pt x="925669" y="1681154"/>
                  <a:pt x="950119" y="1985172"/>
                </a:cubicBezTo>
                <a:cubicBezTo>
                  <a:pt x="974569" y="2289190"/>
                  <a:pt x="929949" y="2337563"/>
                  <a:pt x="950119" y="2524232"/>
                </a:cubicBezTo>
                <a:cubicBezTo>
                  <a:pt x="970289" y="2710901"/>
                  <a:pt x="948577" y="2980088"/>
                  <a:pt x="950119" y="3153136"/>
                </a:cubicBezTo>
                <a:cubicBezTo>
                  <a:pt x="959633" y="3242882"/>
                  <a:pt x="859631" y="3308324"/>
                  <a:pt x="791763" y="3311492"/>
                </a:cubicBezTo>
                <a:cubicBezTo>
                  <a:pt x="586957" y="3284335"/>
                  <a:pt x="402620" y="3311644"/>
                  <a:pt x="158356" y="3311492"/>
                </a:cubicBezTo>
                <a:cubicBezTo>
                  <a:pt x="83677" y="3298864"/>
                  <a:pt x="4666" y="3237585"/>
                  <a:pt x="0" y="3153136"/>
                </a:cubicBezTo>
                <a:cubicBezTo>
                  <a:pt x="17767" y="2868865"/>
                  <a:pt x="24661" y="2836975"/>
                  <a:pt x="0" y="2554180"/>
                </a:cubicBezTo>
                <a:cubicBezTo>
                  <a:pt x="-24661" y="2271385"/>
                  <a:pt x="-24184" y="2218092"/>
                  <a:pt x="0" y="2015120"/>
                </a:cubicBezTo>
                <a:cubicBezTo>
                  <a:pt x="24184" y="1812148"/>
                  <a:pt x="13987" y="1698230"/>
                  <a:pt x="0" y="1416164"/>
                </a:cubicBezTo>
                <a:cubicBezTo>
                  <a:pt x="-13987" y="1134098"/>
                  <a:pt x="31337" y="957781"/>
                  <a:pt x="0" y="757312"/>
                </a:cubicBezTo>
                <a:cubicBezTo>
                  <a:pt x="-31337" y="556843"/>
                  <a:pt x="28417" y="305872"/>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008DE3D-7F9A-68B5-13DF-BD0517855178}"/>
              </a:ext>
            </a:extLst>
          </p:cNvPr>
          <p:cNvSpPr txBox="1"/>
          <p:nvPr/>
        </p:nvSpPr>
        <p:spPr>
          <a:xfrm>
            <a:off x="4752881" y="2277520"/>
            <a:ext cx="3422146" cy="584775"/>
          </a:xfrm>
          <a:prstGeom prst="rect">
            <a:avLst/>
          </a:prstGeom>
          <a:noFill/>
        </p:spPr>
        <p:txBody>
          <a:bodyPr wrap="square" rtlCol="0">
            <a:spAutoFit/>
          </a:bodyPr>
          <a:lstStyle>
            <a:defPPr>
              <a:defRPr lang="ja-JP"/>
            </a:defPPr>
            <a:lvl1pPr>
              <a:defRPr sz="160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defRPr>
            </a:lvl1pPr>
          </a:lstStyle>
          <a:p>
            <a:r>
              <a:rPr lang="en-US" altLang="ja-JP" dirty="0"/>
              <a:t>The diversification of holdings has progressed.</a:t>
            </a:r>
            <a:endParaRPr lang="ja-JP" altLang="en-US" dirty="0"/>
          </a:p>
        </p:txBody>
      </p:sp>
    </p:spTree>
    <p:extLst>
      <p:ext uri="{BB962C8B-B14F-4D97-AF65-F5344CB8AC3E}">
        <p14:creationId xmlns:p14="http://schemas.microsoft.com/office/powerpoint/2010/main" val="197845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01C360-8EAC-8A44-2152-F39AA1BDF90D}"/>
              </a:ext>
            </a:extLst>
          </p:cNvPr>
          <p:cNvSpPr>
            <a:spLocks noGrp="1"/>
          </p:cNvSpPr>
          <p:nvPr>
            <p:ph type="ctrTitle"/>
          </p:nvPr>
        </p:nvSpPr>
        <p:spPr>
          <a:xfrm>
            <a:off x="1524000" y="1314450"/>
            <a:ext cx="9144000" cy="2981325"/>
          </a:xfrm>
        </p:spPr>
        <p:txBody>
          <a:bodyPr>
            <a:normAutofit fontScale="90000"/>
          </a:bodyPr>
          <a:lstStyle/>
          <a:p>
            <a:br>
              <a:rPr kumimoji="1" lang="en-US" altLang="ja-JP" dirty="0"/>
            </a:br>
            <a:br>
              <a:rPr kumimoji="1" lang="en-US" altLang="ja-JP" dirty="0"/>
            </a:br>
            <a:r>
              <a:rPr kumimoji="1" lang="en-US" altLang="ja-JP" sz="4400" dirty="0" err="1"/>
              <a:t>DeAI</a:t>
            </a:r>
            <a:r>
              <a:rPr kumimoji="1" lang="ja-JP" altLang="en-US" sz="4400" dirty="0"/>
              <a:t>としての</a:t>
            </a:r>
            <a:r>
              <a:rPr kumimoji="1" lang="en-US" altLang="ja-JP" sz="4400" dirty="0" err="1"/>
              <a:t>Numerai</a:t>
            </a:r>
            <a:r>
              <a:rPr kumimoji="1" lang="ja-JP" altLang="en-US" sz="4400" dirty="0"/>
              <a:t>：</a:t>
            </a:r>
            <a:r>
              <a:rPr kumimoji="1" lang="en-US" altLang="ja-JP" sz="4400" dirty="0"/>
              <a:t>13F-HR</a:t>
            </a:r>
            <a:r>
              <a:rPr lang="ja-JP" altLang="en-US" sz="4400" dirty="0"/>
              <a:t>の分析</a:t>
            </a:r>
            <a:r>
              <a:rPr kumimoji="1" lang="ja-JP" altLang="en-US" sz="4400" dirty="0"/>
              <a:t>と運用コスト</a:t>
            </a:r>
            <a:r>
              <a:rPr lang="ja-JP" altLang="en-US" sz="4400" dirty="0"/>
              <a:t>について</a:t>
            </a:r>
            <a:br>
              <a:rPr kumimoji="1" lang="en-US" altLang="ja-JP" sz="4400" dirty="0"/>
            </a:br>
            <a:br>
              <a:rPr kumimoji="1" lang="en-US" altLang="ja-JP" sz="4400" dirty="0"/>
            </a:br>
            <a:r>
              <a:rPr kumimoji="1" lang="en-US" altLang="ja-JP" sz="4400" dirty="0" err="1"/>
              <a:t>Numerai</a:t>
            </a:r>
            <a:r>
              <a:rPr kumimoji="1" lang="en-US" altLang="ja-JP" sz="4400" dirty="0"/>
              <a:t> as Decentralized AI: Insights from 13F-HR and Operational Costs</a:t>
            </a:r>
            <a:endParaRPr kumimoji="1" lang="ja-JP" altLang="en-US" dirty="0"/>
          </a:p>
        </p:txBody>
      </p:sp>
      <p:sp>
        <p:nvSpPr>
          <p:cNvPr id="3" name="字幕 2">
            <a:extLst>
              <a:ext uri="{FF2B5EF4-FFF2-40B4-BE49-F238E27FC236}">
                <a16:creationId xmlns:a16="http://schemas.microsoft.com/office/drawing/2014/main" id="{99666AB5-B353-B93B-C8F4-2E5965A97AEB}"/>
              </a:ext>
            </a:extLst>
          </p:cNvPr>
          <p:cNvSpPr>
            <a:spLocks noGrp="1"/>
          </p:cNvSpPr>
          <p:nvPr>
            <p:ph type="subTitle" idx="1"/>
          </p:nvPr>
        </p:nvSpPr>
        <p:spPr>
          <a:xfrm>
            <a:off x="1524000" y="5123657"/>
            <a:ext cx="9144000" cy="1655762"/>
          </a:xfrm>
        </p:spPr>
        <p:txBody>
          <a:bodyPr/>
          <a:lstStyle/>
          <a:p>
            <a:r>
              <a:rPr kumimoji="1" lang="en-US" altLang="ja-JP" dirty="0"/>
              <a:t>Decentralized AI Day (Tokyo)</a:t>
            </a:r>
          </a:p>
          <a:p>
            <a:r>
              <a:rPr kumimoji="1" lang="en-US" altLang="ja-JP" dirty="0"/>
              <a:t>Saturday, May 17, 2025</a:t>
            </a:r>
          </a:p>
          <a:p>
            <a:r>
              <a:rPr lang="en-US" altLang="ja-JP" dirty="0"/>
              <a:t>Kei Sanada </a:t>
            </a:r>
            <a:r>
              <a:rPr lang="ja-JP" altLang="en-US" dirty="0"/>
              <a:t>眞田 啓</a:t>
            </a:r>
            <a:endParaRPr kumimoji="1" lang="ja-JP" altLang="en-US" dirty="0"/>
          </a:p>
        </p:txBody>
      </p:sp>
    </p:spTree>
    <p:extLst>
      <p:ext uri="{BB962C8B-B14F-4D97-AF65-F5344CB8AC3E}">
        <p14:creationId xmlns:p14="http://schemas.microsoft.com/office/powerpoint/2010/main" val="75967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5BB4-C147-E70C-9E42-321AC713174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0D5A19-C725-067F-8658-DA46D77980D4}"/>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2A759C3E-B8FF-2C06-3D36-CEE5FD68A1F0}"/>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44954136-28C8-B8C2-5AB7-D1E4A2E86727}"/>
              </a:ext>
            </a:extLst>
          </p:cNvPr>
          <p:cNvSpPr>
            <a:spLocks noGrp="1"/>
          </p:cNvSpPr>
          <p:nvPr>
            <p:ph type="sldNum" sz="quarter" idx="12"/>
          </p:nvPr>
        </p:nvSpPr>
        <p:spPr/>
        <p:txBody>
          <a:bodyPr/>
          <a:lstStyle/>
          <a:p>
            <a:fld id="{3BB876C2-8946-444B-B6D9-1B3467709539}" type="slidenum">
              <a:rPr kumimoji="1" lang="ja-JP" altLang="en-US" smtClean="0"/>
              <a:t>30</a:t>
            </a:fld>
            <a:endParaRPr kumimoji="1" lang="ja-JP" altLang="en-US" dirty="0"/>
          </a:p>
        </p:txBody>
      </p:sp>
      <p:sp>
        <p:nvSpPr>
          <p:cNvPr id="11" name="テキスト ボックス 10">
            <a:extLst>
              <a:ext uri="{FF2B5EF4-FFF2-40B4-BE49-F238E27FC236}">
                <a16:creationId xmlns:a16="http://schemas.microsoft.com/office/drawing/2014/main" id="{E1D42E88-935A-7A3A-8C8C-A1C1A8A8A92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4" name="図 3">
            <a:extLst>
              <a:ext uri="{FF2B5EF4-FFF2-40B4-BE49-F238E27FC236}">
                <a16:creationId xmlns:a16="http://schemas.microsoft.com/office/drawing/2014/main" id="{15F0FB23-A900-448D-8BF0-3918A919F03D}"/>
              </a:ext>
            </a:extLst>
          </p:cNvPr>
          <p:cNvPicPr>
            <a:picLocks noChangeAspect="1"/>
          </p:cNvPicPr>
          <p:nvPr/>
        </p:nvPicPr>
        <p:blipFill>
          <a:blip r:embed="rId2"/>
          <a:stretch>
            <a:fillRect/>
          </a:stretch>
        </p:blipFill>
        <p:spPr>
          <a:xfrm>
            <a:off x="2027163" y="1368610"/>
            <a:ext cx="7814422" cy="5182852"/>
          </a:xfrm>
          <a:prstGeom prst="rect">
            <a:avLst/>
          </a:prstGeom>
        </p:spPr>
      </p:pic>
    </p:spTree>
    <p:extLst>
      <p:ext uri="{BB962C8B-B14F-4D97-AF65-F5344CB8AC3E}">
        <p14:creationId xmlns:p14="http://schemas.microsoft.com/office/powerpoint/2010/main" val="4077068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D605-9658-6FBF-CA0E-ADD34A7DAA3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0D83456-7894-8D8B-3B33-25F00AB2B1D1}"/>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A561B8E4-0AB6-0DBD-2982-3BACD4B9E570}"/>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FA6B28F1-99F2-65AB-74F7-8DB51F12AC08}"/>
              </a:ext>
            </a:extLst>
          </p:cNvPr>
          <p:cNvSpPr>
            <a:spLocks noGrp="1"/>
          </p:cNvSpPr>
          <p:nvPr>
            <p:ph type="sldNum" sz="quarter" idx="12"/>
          </p:nvPr>
        </p:nvSpPr>
        <p:spPr/>
        <p:txBody>
          <a:bodyPr/>
          <a:lstStyle/>
          <a:p>
            <a:fld id="{3BB876C2-8946-444B-B6D9-1B3467709539}" type="slidenum">
              <a:rPr kumimoji="1" lang="ja-JP" altLang="en-US" smtClean="0"/>
              <a:t>31</a:t>
            </a:fld>
            <a:endParaRPr kumimoji="1" lang="ja-JP" altLang="en-US" dirty="0"/>
          </a:p>
        </p:txBody>
      </p:sp>
      <p:sp>
        <p:nvSpPr>
          <p:cNvPr id="11" name="テキスト ボックス 10">
            <a:extLst>
              <a:ext uri="{FF2B5EF4-FFF2-40B4-BE49-F238E27FC236}">
                <a16:creationId xmlns:a16="http://schemas.microsoft.com/office/drawing/2014/main" id="{975A2123-4541-E53B-B082-8D55DDCDB8C6}"/>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1564D5B8-815A-6632-1875-8374E691328A}"/>
              </a:ext>
            </a:extLst>
          </p:cNvPr>
          <p:cNvPicPr>
            <a:picLocks noChangeAspect="1"/>
          </p:cNvPicPr>
          <p:nvPr/>
        </p:nvPicPr>
        <p:blipFill>
          <a:blip r:embed="rId2"/>
          <a:stretch>
            <a:fillRect/>
          </a:stretch>
        </p:blipFill>
        <p:spPr>
          <a:xfrm>
            <a:off x="2027164" y="1316995"/>
            <a:ext cx="7833476" cy="5291190"/>
          </a:xfrm>
          <a:prstGeom prst="rect">
            <a:avLst/>
          </a:prstGeom>
        </p:spPr>
      </p:pic>
    </p:spTree>
    <p:extLst>
      <p:ext uri="{BB962C8B-B14F-4D97-AF65-F5344CB8AC3E}">
        <p14:creationId xmlns:p14="http://schemas.microsoft.com/office/powerpoint/2010/main" val="914737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E897E-4C28-193B-4F65-7D68CBA13F6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31AFBF5-81D7-5C5F-7E4F-BA0DF5A743F2}"/>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BC3EDF3B-3195-B471-5A57-B6C1EFC4536F}"/>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B4937842-D846-1500-3616-0995C7CB9542}"/>
              </a:ext>
            </a:extLst>
          </p:cNvPr>
          <p:cNvSpPr>
            <a:spLocks noGrp="1"/>
          </p:cNvSpPr>
          <p:nvPr>
            <p:ph type="sldNum" sz="quarter" idx="12"/>
          </p:nvPr>
        </p:nvSpPr>
        <p:spPr/>
        <p:txBody>
          <a:bodyPr/>
          <a:lstStyle/>
          <a:p>
            <a:fld id="{3BB876C2-8946-444B-B6D9-1B3467709539}" type="slidenum">
              <a:rPr kumimoji="1" lang="ja-JP" altLang="en-US" smtClean="0"/>
              <a:t>32</a:t>
            </a:fld>
            <a:endParaRPr kumimoji="1" lang="ja-JP" altLang="en-US" dirty="0"/>
          </a:p>
        </p:txBody>
      </p:sp>
      <p:sp>
        <p:nvSpPr>
          <p:cNvPr id="11" name="テキスト ボックス 10">
            <a:extLst>
              <a:ext uri="{FF2B5EF4-FFF2-40B4-BE49-F238E27FC236}">
                <a16:creationId xmlns:a16="http://schemas.microsoft.com/office/drawing/2014/main" id="{52A05F4B-0CDF-3007-6507-FCD894652E42}"/>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C34938C5-A0A9-E81B-62E7-DEE1832DD710}"/>
              </a:ext>
            </a:extLst>
          </p:cNvPr>
          <p:cNvPicPr>
            <a:picLocks noChangeAspect="1"/>
          </p:cNvPicPr>
          <p:nvPr/>
        </p:nvPicPr>
        <p:blipFill>
          <a:blip r:embed="rId2"/>
          <a:stretch>
            <a:fillRect/>
          </a:stretch>
        </p:blipFill>
        <p:spPr>
          <a:xfrm>
            <a:off x="1905508" y="1316815"/>
            <a:ext cx="7833476" cy="5240387"/>
          </a:xfrm>
          <a:prstGeom prst="rect">
            <a:avLst/>
          </a:prstGeom>
        </p:spPr>
      </p:pic>
    </p:spTree>
    <p:extLst>
      <p:ext uri="{BB962C8B-B14F-4D97-AF65-F5344CB8AC3E}">
        <p14:creationId xmlns:p14="http://schemas.microsoft.com/office/powerpoint/2010/main" val="45504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A963-91AC-C0EB-0A44-990FFD4341E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A3EB6ED-25B1-0B8A-854B-5581AD1ED606}"/>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C7F6257B-6D91-FA43-16F2-7391192C952C}"/>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77A3C715-9E03-0478-E99B-27C6185E5D65}"/>
              </a:ext>
            </a:extLst>
          </p:cNvPr>
          <p:cNvSpPr>
            <a:spLocks noGrp="1"/>
          </p:cNvSpPr>
          <p:nvPr>
            <p:ph type="sldNum" sz="quarter" idx="12"/>
          </p:nvPr>
        </p:nvSpPr>
        <p:spPr/>
        <p:txBody>
          <a:bodyPr/>
          <a:lstStyle/>
          <a:p>
            <a:fld id="{3BB876C2-8946-444B-B6D9-1B3467709539}" type="slidenum">
              <a:rPr kumimoji="1" lang="ja-JP" altLang="en-US" smtClean="0"/>
              <a:t>33</a:t>
            </a:fld>
            <a:endParaRPr kumimoji="1" lang="ja-JP" altLang="en-US" dirty="0"/>
          </a:p>
        </p:txBody>
      </p:sp>
      <p:sp>
        <p:nvSpPr>
          <p:cNvPr id="11" name="テキスト ボックス 10">
            <a:extLst>
              <a:ext uri="{FF2B5EF4-FFF2-40B4-BE49-F238E27FC236}">
                <a16:creationId xmlns:a16="http://schemas.microsoft.com/office/drawing/2014/main" id="{1D3BAF57-A7EE-5B5C-2744-A30D223E66F9}"/>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5" name="図 4">
            <a:extLst>
              <a:ext uri="{FF2B5EF4-FFF2-40B4-BE49-F238E27FC236}">
                <a16:creationId xmlns:a16="http://schemas.microsoft.com/office/drawing/2014/main" id="{EC189C9B-4A9B-02D7-3FA9-C9A4422A1785}"/>
              </a:ext>
            </a:extLst>
          </p:cNvPr>
          <p:cNvPicPr>
            <a:picLocks noChangeAspect="1"/>
          </p:cNvPicPr>
          <p:nvPr/>
        </p:nvPicPr>
        <p:blipFill>
          <a:blip r:embed="rId2"/>
          <a:stretch>
            <a:fillRect/>
          </a:stretch>
        </p:blipFill>
        <p:spPr>
          <a:xfrm>
            <a:off x="1945900" y="1288022"/>
            <a:ext cx="8036300" cy="5287758"/>
          </a:xfrm>
          <a:prstGeom prst="rect">
            <a:avLst/>
          </a:prstGeom>
        </p:spPr>
      </p:pic>
    </p:spTree>
    <p:extLst>
      <p:ext uri="{BB962C8B-B14F-4D97-AF65-F5344CB8AC3E}">
        <p14:creationId xmlns:p14="http://schemas.microsoft.com/office/powerpoint/2010/main" val="573815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8B7A-353E-9ECA-5B19-3F3D8BF87B1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F97384D-0D49-F51E-F85B-790431B01F43}"/>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A2B5DF85-6B0C-CD8D-3D85-71777175C89F}"/>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89257B3B-2663-530C-0519-EE0E8A7F3412}"/>
              </a:ext>
            </a:extLst>
          </p:cNvPr>
          <p:cNvSpPr>
            <a:spLocks noGrp="1"/>
          </p:cNvSpPr>
          <p:nvPr>
            <p:ph type="sldNum" sz="quarter" idx="12"/>
          </p:nvPr>
        </p:nvSpPr>
        <p:spPr/>
        <p:txBody>
          <a:bodyPr/>
          <a:lstStyle/>
          <a:p>
            <a:fld id="{3BB876C2-8946-444B-B6D9-1B3467709539}" type="slidenum">
              <a:rPr kumimoji="1" lang="ja-JP" altLang="en-US" smtClean="0"/>
              <a:t>34</a:t>
            </a:fld>
            <a:endParaRPr kumimoji="1" lang="ja-JP" altLang="en-US" dirty="0"/>
          </a:p>
        </p:txBody>
      </p:sp>
      <p:sp>
        <p:nvSpPr>
          <p:cNvPr id="11" name="テキスト ボックス 10">
            <a:extLst>
              <a:ext uri="{FF2B5EF4-FFF2-40B4-BE49-F238E27FC236}">
                <a16:creationId xmlns:a16="http://schemas.microsoft.com/office/drawing/2014/main" id="{EDF06147-648B-FB32-F36C-56D375E42E2D}"/>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378CE044-35BE-D437-317D-B65B454154CE}"/>
              </a:ext>
            </a:extLst>
          </p:cNvPr>
          <p:cNvPicPr>
            <a:picLocks noChangeAspect="1"/>
          </p:cNvPicPr>
          <p:nvPr/>
        </p:nvPicPr>
        <p:blipFill>
          <a:blip r:embed="rId2"/>
          <a:stretch>
            <a:fillRect/>
          </a:stretch>
        </p:blipFill>
        <p:spPr>
          <a:xfrm>
            <a:off x="2077850" y="1357840"/>
            <a:ext cx="8036300" cy="5363635"/>
          </a:xfrm>
          <a:prstGeom prst="rect">
            <a:avLst/>
          </a:prstGeom>
        </p:spPr>
      </p:pic>
    </p:spTree>
    <p:extLst>
      <p:ext uri="{BB962C8B-B14F-4D97-AF65-F5344CB8AC3E}">
        <p14:creationId xmlns:p14="http://schemas.microsoft.com/office/powerpoint/2010/main" val="1627035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E3F6D-FBA3-789A-9711-E7D2A20C6CC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97AB25E9-3ABB-077F-9E47-5ECD35B50818}"/>
              </a:ext>
            </a:extLst>
          </p:cNvPr>
          <p:cNvSpPr>
            <a:spLocks noGrp="1"/>
          </p:cNvSpPr>
          <p:nvPr>
            <p:ph type="title"/>
          </p:nvPr>
        </p:nvSpPr>
        <p:spPr>
          <a:xfrm>
            <a:off x="830317" y="104993"/>
            <a:ext cx="10515600" cy="868452"/>
          </a:xfrm>
        </p:spPr>
        <p:txBody>
          <a:bodyPr/>
          <a:lstStyle/>
          <a:p>
            <a:r>
              <a:rPr lang="ja-JP" altLang="en-US" b="1" dirty="0"/>
              <a:t>分散投資戦略の進展 </a:t>
            </a:r>
            <a:r>
              <a:rPr lang="en-US" altLang="ja-JP" b="1" dirty="0"/>
              <a:t>2022/12~2024/12</a:t>
            </a:r>
            <a:br>
              <a:rPr lang="en-US" altLang="ja-JP" b="1" dirty="0"/>
            </a:br>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51CB9B2E-740E-A6D4-9559-7ABBF392B79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2671D4D4-6E15-98C9-DDD6-E3B3AA198B0D}"/>
              </a:ext>
            </a:extLst>
          </p:cNvPr>
          <p:cNvSpPr>
            <a:spLocks noGrp="1"/>
          </p:cNvSpPr>
          <p:nvPr>
            <p:ph type="sldNum" sz="quarter" idx="12"/>
          </p:nvPr>
        </p:nvSpPr>
        <p:spPr/>
        <p:txBody>
          <a:bodyPr/>
          <a:lstStyle/>
          <a:p>
            <a:fld id="{3BB876C2-8946-444B-B6D9-1B3467709539}" type="slidenum">
              <a:rPr kumimoji="1" lang="ja-JP" altLang="en-US" smtClean="0"/>
              <a:t>35</a:t>
            </a:fld>
            <a:endParaRPr kumimoji="1" lang="ja-JP" altLang="en-US" dirty="0"/>
          </a:p>
        </p:txBody>
      </p:sp>
      <p:sp>
        <p:nvSpPr>
          <p:cNvPr id="2" name="テキスト ボックス 1">
            <a:extLst>
              <a:ext uri="{FF2B5EF4-FFF2-40B4-BE49-F238E27FC236}">
                <a16:creationId xmlns:a16="http://schemas.microsoft.com/office/drawing/2014/main" id="{59CCA0FB-0FD4-11E9-6554-A668046D181F}"/>
              </a:ext>
            </a:extLst>
          </p:cNvPr>
          <p:cNvSpPr txBox="1"/>
          <p:nvPr/>
        </p:nvSpPr>
        <p:spPr>
          <a:xfrm>
            <a:off x="1132772" y="3351835"/>
            <a:ext cx="10213145" cy="3170099"/>
          </a:xfrm>
          <a:prstGeom prst="rect">
            <a:avLst/>
          </a:prstGeom>
          <a:noFill/>
        </p:spPr>
        <p:txBody>
          <a:bodyPr wrap="square" rtlCol="0">
            <a:spAutoFit/>
          </a:bodyPr>
          <a:lstStyle/>
          <a:p>
            <a:r>
              <a:rPr kumimoji="1" lang="ja-JP" altLang="en-US" sz="2000" dirty="0"/>
              <a:t>・保有資産の分散が進み、より多くの小規模なポジションを保有する傾向が見られます。</a:t>
            </a:r>
          </a:p>
          <a:p>
            <a:r>
              <a:rPr kumimoji="1" lang="ja-JP" altLang="en-US" sz="2000" dirty="0"/>
              <a:t>・</a:t>
            </a:r>
            <a:r>
              <a:rPr kumimoji="1" lang="en-US" altLang="ja-JP" sz="2000" dirty="0" err="1"/>
              <a:t>Numerai</a:t>
            </a:r>
            <a:r>
              <a:rPr kumimoji="1" lang="en-US" altLang="ja-JP" sz="2000" dirty="0"/>
              <a:t> </a:t>
            </a:r>
            <a:r>
              <a:rPr kumimoji="1" lang="ja-JP" altLang="en-US" sz="2000" dirty="0"/>
              <a:t>チームは、分散された保有資産</a:t>
            </a:r>
            <a:r>
              <a:rPr lang="ja-JP" altLang="en-US" sz="2000" dirty="0"/>
              <a:t>、</a:t>
            </a:r>
            <a:r>
              <a:rPr kumimoji="1" lang="ja-JP" altLang="en-US" sz="2000" dirty="0"/>
              <a:t>より多くの小規模なポジションを持つポートフォリオの構築を目指したと考えられます。</a:t>
            </a:r>
            <a:endParaRPr kumimoji="1" lang="en-US" altLang="ja-JP" sz="2000" dirty="0"/>
          </a:p>
          <a:p>
            <a:r>
              <a:rPr kumimoji="1" lang="ja-JP" altLang="en-US" sz="2000" dirty="0"/>
              <a:t>・転換点は</a:t>
            </a:r>
            <a:r>
              <a:rPr kumimoji="1" lang="en-US" altLang="ja-JP" sz="2000" dirty="0"/>
              <a:t>2023/06/30</a:t>
            </a:r>
            <a:r>
              <a:rPr lang="ja-JP" altLang="en-US" sz="2000" dirty="0"/>
              <a:t>から</a:t>
            </a:r>
            <a:r>
              <a:rPr lang="en-US" altLang="ja-JP" sz="2000" dirty="0"/>
              <a:t>2023/09/30 ?</a:t>
            </a:r>
          </a:p>
          <a:p>
            <a:endParaRPr kumimoji="1" lang="en-US" altLang="ja-JP" sz="2000" dirty="0"/>
          </a:p>
          <a:p>
            <a:r>
              <a:rPr kumimoji="1" lang="ja-JP" altLang="en-US" sz="2000" dirty="0"/>
              <a:t>･</a:t>
            </a:r>
            <a:r>
              <a:rPr kumimoji="1" lang="en-US" altLang="ja-JP" sz="2000" dirty="0"/>
              <a:t>The diversification of holdings has progressed, showing a tendency to hold a greater number of smaller positions. </a:t>
            </a:r>
          </a:p>
          <a:p>
            <a:r>
              <a:rPr kumimoji="1" lang="ja-JP" altLang="en-US" sz="2000" dirty="0"/>
              <a:t>･ </a:t>
            </a:r>
            <a:r>
              <a:rPr lang="en-US" altLang="ja-JP" sz="2000" dirty="0"/>
              <a:t>The </a:t>
            </a:r>
            <a:r>
              <a:rPr lang="en-US" altLang="ja-JP" sz="2000" dirty="0" err="1"/>
              <a:t>Numerai</a:t>
            </a:r>
            <a:r>
              <a:rPr lang="en-US" altLang="ja-JP" sz="2000" dirty="0"/>
              <a:t> team is considered to have aimed to construct a portfolio with diversified holdings and a larger number of smaller positions.</a:t>
            </a:r>
          </a:p>
          <a:p>
            <a:r>
              <a:rPr lang="ja-JP" altLang="en-US" sz="2000" dirty="0"/>
              <a:t>･</a:t>
            </a:r>
            <a:r>
              <a:rPr lang="en-US" altLang="ja-JP" sz="2000" dirty="0"/>
              <a:t>Turning points from June 30, 2023, to September 30, 2023?</a:t>
            </a:r>
            <a:endParaRPr kumimoji="1" lang="ja-JP" altLang="en-US" sz="2000" dirty="0"/>
          </a:p>
        </p:txBody>
      </p:sp>
      <p:pic>
        <p:nvPicPr>
          <p:cNvPr id="3" name="図 2">
            <a:extLst>
              <a:ext uri="{FF2B5EF4-FFF2-40B4-BE49-F238E27FC236}">
                <a16:creationId xmlns:a16="http://schemas.microsoft.com/office/drawing/2014/main" id="{855DC344-5611-E268-B91B-DAB277C89BAB}"/>
              </a:ext>
            </a:extLst>
          </p:cNvPr>
          <p:cNvPicPr>
            <a:picLocks noChangeAspect="1"/>
          </p:cNvPicPr>
          <p:nvPr/>
        </p:nvPicPr>
        <p:blipFill>
          <a:blip r:embed="rId2"/>
          <a:stretch>
            <a:fillRect/>
          </a:stretch>
        </p:blipFill>
        <p:spPr>
          <a:xfrm>
            <a:off x="1878431" y="952985"/>
            <a:ext cx="3607969" cy="2444488"/>
          </a:xfrm>
          <a:prstGeom prst="rect">
            <a:avLst/>
          </a:prstGeom>
        </p:spPr>
      </p:pic>
      <p:pic>
        <p:nvPicPr>
          <p:cNvPr id="4" name="図 3">
            <a:extLst>
              <a:ext uri="{FF2B5EF4-FFF2-40B4-BE49-F238E27FC236}">
                <a16:creationId xmlns:a16="http://schemas.microsoft.com/office/drawing/2014/main" id="{27E3DB27-5008-023D-D725-B8648C2710FC}"/>
              </a:ext>
            </a:extLst>
          </p:cNvPr>
          <p:cNvPicPr>
            <a:picLocks noChangeAspect="1"/>
          </p:cNvPicPr>
          <p:nvPr/>
        </p:nvPicPr>
        <p:blipFill>
          <a:blip r:embed="rId3"/>
          <a:stretch>
            <a:fillRect/>
          </a:stretch>
        </p:blipFill>
        <p:spPr>
          <a:xfrm>
            <a:off x="6764263" y="944258"/>
            <a:ext cx="3605894" cy="2407577"/>
          </a:xfrm>
          <a:prstGeom prst="rect">
            <a:avLst/>
          </a:prstGeom>
        </p:spPr>
      </p:pic>
      <p:sp>
        <p:nvSpPr>
          <p:cNvPr id="5" name="矢印: 右 4">
            <a:extLst>
              <a:ext uri="{FF2B5EF4-FFF2-40B4-BE49-F238E27FC236}">
                <a16:creationId xmlns:a16="http://schemas.microsoft.com/office/drawing/2014/main" id="{5A01EB26-E1A7-ADFB-4918-DF889DFFFB84}"/>
              </a:ext>
            </a:extLst>
          </p:cNvPr>
          <p:cNvSpPr/>
          <p:nvPr/>
        </p:nvSpPr>
        <p:spPr>
          <a:xfrm>
            <a:off x="5782713" y="1890579"/>
            <a:ext cx="609600" cy="7070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6154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120C55-8B01-7E09-39C8-D35CA8E6B0FC}"/>
              </a:ext>
            </a:extLst>
          </p:cNvPr>
          <p:cNvSpPr>
            <a:spLocks noGrp="1"/>
          </p:cNvSpPr>
          <p:nvPr>
            <p:ph type="title"/>
          </p:nvPr>
        </p:nvSpPr>
        <p:spPr>
          <a:xfrm>
            <a:off x="838200" y="3069386"/>
            <a:ext cx="10515600" cy="719227"/>
          </a:xfrm>
        </p:spPr>
        <p:txBody>
          <a:bodyPr>
            <a:noAutofit/>
          </a:bodyPr>
          <a:lstStyle/>
          <a:p>
            <a:r>
              <a:rPr kumimoji="1" lang="en-US" altLang="ja-JP" sz="4400" b="1" dirty="0" err="1"/>
              <a:t>DeAI</a:t>
            </a:r>
            <a:r>
              <a:rPr kumimoji="1" lang="ja-JP" altLang="en-US" sz="4400" b="1" dirty="0"/>
              <a:t>としての</a:t>
            </a:r>
            <a:r>
              <a:rPr kumimoji="1" lang="en-US" altLang="ja-JP" sz="4400" b="1" dirty="0" err="1"/>
              <a:t>Numerai</a:t>
            </a:r>
            <a:r>
              <a:rPr kumimoji="1" lang="ja-JP" altLang="en-US" sz="4400" b="1" dirty="0"/>
              <a:t>の運用コスト</a:t>
            </a:r>
            <a:br>
              <a:rPr kumimoji="1" lang="en-US" altLang="ja-JP" sz="4400" b="1" dirty="0"/>
            </a:br>
            <a:br>
              <a:rPr kumimoji="1" lang="ja-JP" altLang="en-US" sz="4400" b="1" dirty="0"/>
            </a:br>
            <a:r>
              <a:rPr kumimoji="1" lang="en-US" altLang="ja-JP" sz="4400" b="1" dirty="0"/>
              <a:t>The operational costs of </a:t>
            </a:r>
            <a:r>
              <a:rPr kumimoji="1" lang="en-US" altLang="ja-JP" sz="4400" b="1" dirty="0" err="1"/>
              <a:t>Numerai</a:t>
            </a:r>
            <a:r>
              <a:rPr kumimoji="1" lang="en-US" altLang="ja-JP" sz="4400" b="1" dirty="0"/>
              <a:t> as a </a:t>
            </a:r>
            <a:r>
              <a:rPr kumimoji="1" lang="en-US" altLang="ja-JP" sz="4400" b="1" dirty="0" err="1"/>
              <a:t>DeAI</a:t>
            </a:r>
            <a:endParaRPr kumimoji="1" lang="ja-JP" altLang="en-US" sz="4400" b="1" dirty="0"/>
          </a:p>
        </p:txBody>
      </p:sp>
    </p:spTree>
    <p:extLst>
      <p:ext uri="{BB962C8B-B14F-4D97-AF65-F5344CB8AC3E}">
        <p14:creationId xmlns:p14="http://schemas.microsoft.com/office/powerpoint/2010/main" val="1150342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A1B91-3384-FC98-220D-59BE49D2B1C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C553ECD-5BB5-ADAD-B787-6E6185EE5F39}"/>
              </a:ext>
            </a:extLst>
          </p:cNvPr>
          <p:cNvSpPr>
            <a:spLocks noGrp="1"/>
          </p:cNvSpPr>
          <p:nvPr>
            <p:ph type="title"/>
          </p:nvPr>
        </p:nvSpPr>
        <p:spPr/>
        <p:txBody>
          <a:bodyPr>
            <a:normAutofit/>
          </a:bodyPr>
          <a:lstStyle/>
          <a:p>
            <a:r>
              <a:rPr lang="en-US" altLang="ja-JP" b="1" dirty="0" err="1"/>
              <a:t>DeAI</a:t>
            </a:r>
            <a:r>
              <a:rPr lang="ja-JP" altLang="en-US" b="1" dirty="0"/>
              <a:t>としての</a:t>
            </a:r>
            <a:r>
              <a:rPr lang="en-US" altLang="ja-JP" b="1" dirty="0" err="1"/>
              <a:t>Numerai</a:t>
            </a:r>
            <a:r>
              <a:rPr lang="ja-JP" altLang="en-US" b="1" dirty="0"/>
              <a:t>の運用コスト</a:t>
            </a:r>
            <a:r>
              <a:rPr lang="en-US" altLang="ja-JP" b="1" dirty="0"/>
              <a:t>:</a:t>
            </a:r>
            <a:r>
              <a:rPr lang="ja-JP" altLang="en-US" b="1" dirty="0"/>
              <a:t>参加者の新規参入と離反防止</a:t>
            </a:r>
          </a:p>
        </p:txBody>
      </p:sp>
      <p:sp>
        <p:nvSpPr>
          <p:cNvPr id="7" name="コンテンツ プレースホルダー 6">
            <a:extLst>
              <a:ext uri="{FF2B5EF4-FFF2-40B4-BE49-F238E27FC236}">
                <a16:creationId xmlns:a16="http://schemas.microsoft.com/office/drawing/2014/main" id="{7BA2601B-C98B-97CB-BBCA-866840FD32A4}"/>
              </a:ext>
            </a:extLst>
          </p:cNvPr>
          <p:cNvSpPr>
            <a:spLocks noGrp="1"/>
          </p:cNvSpPr>
          <p:nvPr>
            <p:ph idx="1"/>
          </p:nvPr>
        </p:nvSpPr>
        <p:spPr>
          <a:xfrm>
            <a:off x="838200" y="1155940"/>
            <a:ext cx="10948988" cy="5021023"/>
          </a:xfrm>
        </p:spPr>
        <p:txBody>
          <a:bodyPr>
            <a:normAutofit fontScale="92500" lnSpcReduction="10000"/>
          </a:bodyPr>
          <a:lstStyle/>
          <a:p>
            <a:pPr marL="0" indent="0">
              <a:buNone/>
            </a:pPr>
            <a:r>
              <a:rPr lang="ja-JP" altLang="en-US" dirty="0"/>
              <a:t>新規参入</a:t>
            </a:r>
            <a:endParaRPr lang="en-US" altLang="ja-JP" dirty="0"/>
          </a:p>
          <a:p>
            <a:pPr marL="0" indent="0">
              <a:buNone/>
            </a:pPr>
            <a:r>
              <a:rPr lang="ja-JP" altLang="en-US" dirty="0"/>
              <a:t>･以前はサンプルモデルをサブミットすることで報酬</a:t>
            </a:r>
            <a:r>
              <a:rPr lang="en-US" altLang="ja-JP" dirty="0"/>
              <a:t>(5NMR)</a:t>
            </a:r>
            <a:r>
              <a:rPr lang="ja-JP" altLang="en-US" dirty="0"/>
              <a:t>を得ることができた。（現在は不明）</a:t>
            </a:r>
            <a:endParaRPr lang="en-US" altLang="ja-JP" dirty="0"/>
          </a:p>
          <a:p>
            <a:pPr marL="0" indent="0">
              <a:buNone/>
            </a:pPr>
            <a:r>
              <a:rPr lang="ja-JP" altLang="en-US" dirty="0"/>
              <a:t>･ドキュメントの充実</a:t>
            </a:r>
            <a:endParaRPr lang="en-US" altLang="ja-JP" dirty="0"/>
          </a:p>
          <a:p>
            <a:pPr marL="0" indent="0">
              <a:buNone/>
            </a:pPr>
            <a:endParaRPr lang="en-US" altLang="ja-JP" dirty="0"/>
          </a:p>
          <a:p>
            <a:pPr marL="0" indent="0">
              <a:buNone/>
            </a:pPr>
            <a:r>
              <a:rPr lang="ja-JP" altLang="en-US" dirty="0"/>
              <a:t>離反防止</a:t>
            </a:r>
            <a:endParaRPr lang="en-US" altLang="ja-JP" dirty="0"/>
          </a:p>
          <a:p>
            <a:pPr marL="0" indent="0">
              <a:buNone/>
            </a:pPr>
            <a:r>
              <a:rPr lang="ja-JP" altLang="en-US" dirty="0"/>
              <a:t>･コミュニティの維持</a:t>
            </a:r>
            <a:endParaRPr lang="en-US" altLang="ja-JP" dirty="0"/>
          </a:p>
          <a:p>
            <a:pPr marL="457200" lvl="1" indent="0">
              <a:buNone/>
            </a:pPr>
            <a:r>
              <a:rPr lang="en-US" altLang="ja-JP" dirty="0"/>
              <a:t>Discord</a:t>
            </a:r>
            <a:r>
              <a:rPr lang="ja-JP" altLang="en-US" dirty="0"/>
              <a:t>、長老会議</a:t>
            </a:r>
            <a:r>
              <a:rPr lang="en-US" altLang="ja-JP" dirty="0"/>
              <a:t>(Council of Elders)</a:t>
            </a:r>
          </a:p>
          <a:p>
            <a:pPr marL="0" indent="0">
              <a:buNone/>
            </a:pPr>
            <a:r>
              <a:rPr lang="ja-JP" altLang="en-US" dirty="0"/>
              <a:t>･各種イベントの開催</a:t>
            </a:r>
            <a:endParaRPr lang="en-US" altLang="ja-JP" dirty="0"/>
          </a:p>
          <a:p>
            <a:pPr marL="0" indent="0">
              <a:buNone/>
            </a:pPr>
            <a:r>
              <a:rPr lang="ja-JP" altLang="en-US" dirty="0"/>
              <a:t>･報酬（</a:t>
            </a:r>
            <a:r>
              <a:rPr lang="en-US" altLang="ja-JP" dirty="0"/>
              <a:t>NMR)</a:t>
            </a:r>
          </a:p>
          <a:p>
            <a:pPr marL="457200" lvl="1" indent="0">
              <a:buNone/>
            </a:pPr>
            <a:r>
              <a:rPr lang="en-US" altLang="ja-JP" dirty="0"/>
              <a:t>※</a:t>
            </a:r>
            <a:r>
              <a:rPr lang="ja-JP" altLang="en-US" dirty="0"/>
              <a:t>報酬を</a:t>
            </a:r>
            <a:r>
              <a:rPr lang="en-US" altLang="ja-JP" dirty="0"/>
              <a:t>NMR</a:t>
            </a:r>
            <a:r>
              <a:rPr lang="ja-JP" altLang="en-US" dirty="0"/>
              <a:t>ではなく、ステーブルコインにすべきという参加者からの声は以前から上がっている</a:t>
            </a:r>
          </a:p>
        </p:txBody>
      </p:sp>
      <p:sp>
        <p:nvSpPr>
          <p:cNvPr id="8" name="日付プレースホルダー 7">
            <a:extLst>
              <a:ext uri="{FF2B5EF4-FFF2-40B4-BE49-F238E27FC236}">
                <a16:creationId xmlns:a16="http://schemas.microsoft.com/office/drawing/2014/main" id="{C05CF5E0-3258-C3E9-06B5-DCAE68059C0C}"/>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0342DC51-F5F9-32DF-E5C7-6E5CD287C99D}"/>
              </a:ext>
            </a:extLst>
          </p:cNvPr>
          <p:cNvSpPr>
            <a:spLocks noGrp="1"/>
          </p:cNvSpPr>
          <p:nvPr>
            <p:ph type="sldNum" sz="quarter" idx="12"/>
          </p:nvPr>
        </p:nvSpPr>
        <p:spPr/>
        <p:txBody>
          <a:bodyPr/>
          <a:lstStyle/>
          <a:p>
            <a:fld id="{3BB876C2-8946-444B-B6D9-1B3467709539}" type="slidenum">
              <a:rPr kumimoji="1" lang="ja-JP" altLang="en-US" smtClean="0"/>
              <a:t>37</a:t>
            </a:fld>
            <a:endParaRPr kumimoji="1" lang="ja-JP" altLang="en-US" dirty="0"/>
          </a:p>
        </p:txBody>
      </p:sp>
    </p:spTree>
    <p:extLst>
      <p:ext uri="{BB962C8B-B14F-4D97-AF65-F5344CB8AC3E}">
        <p14:creationId xmlns:p14="http://schemas.microsoft.com/office/powerpoint/2010/main" val="4033227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2C5F-F672-EC79-BEA0-08AAB4D78B1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16B67FA-4B82-E03C-6159-AA2022873736}"/>
              </a:ext>
            </a:extLst>
          </p:cNvPr>
          <p:cNvSpPr>
            <a:spLocks noGrp="1"/>
          </p:cNvSpPr>
          <p:nvPr>
            <p:ph type="title"/>
          </p:nvPr>
        </p:nvSpPr>
        <p:spPr/>
        <p:txBody>
          <a:bodyPr>
            <a:normAutofit/>
          </a:bodyPr>
          <a:lstStyle/>
          <a:p>
            <a:r>
              <a:rPr lang="en-US" altLang="ja-JP" b="1" dirty="0"/>
              <a:t>Operational Costs of </a:t>
            </a:r>
            <a:r>
              <a:rPr lang="en-US" altLang="ja-JP" b="1" dirty="0" err="1"/>
              <a:t>Numerai</a:t>
            </a:r>
            <a:r>
              <a:rPr lang="en-US" altLang="ja-JP" b="1" dirty="0"/>
              <a:t> as </a:t>
            </a:r>
            <a:r>
              <a:rPr lang="en-US" altLang="ja-JP" b="1" dirty="0" err="1"/>
              <a:t>DeAI</a:t>
            </a:r>
            <a:r>
              <a:rPr lang="en-US" altLang="ja-JP" b="1" dirty="0"/>
              <a:t>: New Contestant Entry and Retention</a:t>
            </a:r>
            <a:endParaRPr lang="ja-JP" altLang="en-US" b="1" dirty="0"/>
          </a:p>
        </p:txBody>
      </p:sp>
      <p:sp>
        <p:nvSpPr>
          <p:cNvPr id="7" name="コンテンツ プレースホルダー 6">
            <a:extLst>
              <a:ext uri="{FF2B5EF4-FFF2-40B4-BE49-F238E27FC236}">
                <a16:creationId xmlns:a16="http://schemas.microsoft.com/office/drawing/2014/main" id="{5A4C400B-978E-766C-87A3-BD1C060F5F47}"/>
              </a:ext>
            </a:extLst>
          </p:cNvPr>
          <p:cNvSpPr>
            <a:spLocks noGrp="1"/>
          </p:cNvSpPr>
          <p:nvPr>
            <p:ph idx="1"/>
          </p:nvPr>
        </p:nvSpPr>
        <p:spPr>
          <a:xfrm>
            <a:off x="838200" y="1155940"/>
            <a:ext cx="10948988" cy="5021023"/>
          </a:xfrm>
        </p:spPr>
        <p:txBody>
          <a:bodyPr>
            <a:normAutofit fontScale="92500" lnSpcReduction="10000"/>
          </a:bodyPr>
          <a:lstStyle/>
          <a:p>
            <a:pPr marL="0" indent="0">
              <a:buNone/>
            </a:pPr>
            <a:r>
              <a:rPr lang="en-US" altLang="ja-JP" b="1" dirty="0"/>
              <a:t>New Entry</a:t>
            </a:r>
          </a:p>
          <a:p>
            <a:pPr marL="0" indent="0">
              <a:buNone/>
            </a:pPr>
            <a:r>
              <a:rPr lang="ja-JP" altLang="en-US" dirty="0"/>
              <a:t>･</a:t>
            </a:r>
            <a:r>
              <a:rPr lang="en-US" altLang="ja-JP" dirty="0"/>
              <a:t>Previously, participants could receive a reward (5 NMR) by submitting a sample model. (I am unaware of the current status.)  </a:t>
            </a:r>
          </a:p>
          <a:p>
            <a:pPr marL="0" indent="0">
              <a:buNone/>
            </a:pPr>
            <a:r>
              <a:rPr lang="ja-JP" altLang="en-US" dirty="0"/>
              <a:t>･</a:t>
            </a:r>
            <a:r>
              <a:rPr lang="en-US" altLang="ja-JP" dirty="0"/>
              <a:t>Enhancement of documentation</a:t>
            </a:r>
          </a:p>
          <a:p>
            <a:pPr marL="0" indent="0">
              <a:buNone/>
            </a:pPr>
            <a:endParaRPr lang="en-US" altLang="ja-JP" dirty="0"/>
          </a:p>
          <a:p>
            <a:pPr marL="0" indent="0">
              <a:buNone/>
            </a:pPr>
            <a:r>
              <a:rPr lang="en-US" altLang="ja-JP" b="1" dirty="0"/>
              <a:t>Retention Prevention</a:t>
            </a:r>
          </a:p>
          <a:p>
            <a:pPr marL="0" indent="0">
              <a:buNone/>
            </a:pPr>
            <a:r>
              <a:rPr lang="ja-JP" altLang="en-US" dirty="0"/>
              <a:t>･</a:t>
            </a:r>
            <a:r>
              <a:rPr lang="en-US" altLang="ja-JP" dirty="0"/>
              <a:t>Community Maintenance  </a:t>
            </a:r>
          </a:p>
          <a:p>
            <a:pPr marL="457200" lvl="1" indent="0">
              <a:buNone/>
            </a:pPr>
            <a:r>
              <a:rPr lang="en-US" altLang="ja-JP" dirty="0"/>
              <a:t>Discord, Council of Elders </a:t>
            </a:r>
          </a:p>
          <a:p>
            <a:pPr marL="0" indent="0">
              <a:buNone/>
            </a:pPr>
            <a:r>
              <a:rPr lang="ja-JP" altLang="en-US" dirty="0"/>
              <a:t>･</a:t>
            </a:r>
            <a:r>
              <a:rPr lang="en-US" altLang="ja-JP" dirty="0"/>
              <a:t>Hosting various events  </a:t>
            </a:r>
          </a:p>
          <a:p>
            <a:pPr marL="0" indent="0">
              <a:buNone/>
            </a:pPr>
            <a:r>
              <a:rPr lang="ja-JP" altLang="en-US" dirty="0"/>
              <a:t>･</a:t>
            </a:r>
            <a:r>
              <a:rPr lang="en-US" altLang="ja-JP" dirty="0"/>
              <a:t>Reward(NMR)</a:t>
            </a:r>
          </a:p>
          <a:p>
            <a:pPr marL="457200" lvl="1" indent="0">
              <a:buNone/>
            </a:pPr>
            <a:r>
              <a:rPr lang="en-US" altLang="ja-JP" dirty="0"/>
              <a:t>※Participants have long voiced concerns that rewards should be in stablecoins instead of NMR. </a:t>
            </a:r>
            <a:endParaRPr lang="ja-JP" altLang="en-US" dirty="0"/>
          </a:p>
        </p:txBody>
      </p:sp>
      <p:sp>
        <p:nvSpPr>
          <p:cNvPr id="8" name="日付プレースホルダー 7">
            <a:extLst>
              <a:ext uri="{FF2B5EF4-FFF2-40B4-BE49-F238E27FC236}">
                <a16:creationId xmlns:a16="http://schemas.microsoft.com/office/drawing/2014/main" id="{9EBA20CF-3E30-B479-22DE-2A5703C13D2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C7C52C99-032F-3163-7DD3-D98B39B6231B}"/>
              </a:ext>
            </a:extLst>
          </p:cNvPr>
          <p:cNvSpPr>
            <a:spLocks noGrp="1"/>
          </p:cNvSpPr>
          <p:nvPr>
            <p:ph type="sldNum" sz="quarter" idx="12"/>
          </p:nvPr>
        </p:nvSpPr>
        <p:spPr/>
        <p:txBody>
          <a:bodyPr/>
          <a:lstStyle/>
          <a:p>
            <a:fld id="{3BB876C2-8946-444B-B6D9-1B3467709539}" type="slidenum">
              <a:rPr kumimoji="1" lang="ja-JP" altLang="en-US" smtClean="0"/>
              <a:t>38</a:t>
            </a:fld>
            <a:endParaRPr kumimoji="1" lang="ja-JP" altLang="en-US" dirty="0"/>
          </a:p>
        </p:txBody>
      </p:sp>
    </p:spTree>
    <p:extLst>
      <p:ext uri="{BB962C8B-B14F-4D97-AF65-F5344CB8AC3E}">
        <p14:creationId xmlns:p14="http://schemas.microsoft.com/office/powerpoint/2010/main" val="3665911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EB004-3357-7CA0-08E8-8B0F1592868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2C7EAFB-EEF4-C7B0-0EC9-2FC5D2D4F2DB}"/>
              </a:ext>
            </a:extLst>
          </p:cNvPr>
          <p:cNvSpPr>
            <a:spLocks noGrp="1"/>
          </p:cNvSpPr>
          <p:nvPr>
            <p:ph type="title"/>
          </p:nvPr>
        </p:nvSpPr>
        <p:spPr/>
        <p:txBody>
          <a:bodyPr/>
          <a:lstStyle/>
          <a:p>
            <a:r>
              <a:rPr lang="en-US" altLang="ja-JP" b="1" dirty="0" err="1"/>
              <a:t>DeAI</a:t>
            </a:r>
            <a:r>
              <a:rPr lang="ja-JP" altLang="en-US" b="1" dirty="0"/>
              <a:t>としての</a:t>
            </a:r>
            <a:r>
              <a:rPr lang="en-US" altLang="ja-JP" b="1" dirty="0" err="1"/>
              <a:t>Numerai</a:t>
            </a:r>
            <a:r>
              <a:rPr lang="ja-JP" altLang="en-US" b="1" dirty="0"/>
              <a:t>の運用コスト</a:t>
            </a:r>
            <a:r>
              <a:rPr lang="en-US" altLang="ja-JP" b="1" dirty="0"/>
              <a:t>:</a:t>
            </a:r>
            <a:r>
              <a:rPr lang="ja-JP" altLang="en-US" b="1" dirty="0"/>
              <a:t>データ、ルール変更</a:t>
            </a:r>
            <a:br>
              <a:rPr lang="en-US" altLang="ja-JP" b="1" dirty="0"/>
            </a:br>
            <a:r>
              <a:rPr lang="en-US" altLang="ja-JP" b="1" dirty="0"/>
              <a:t>Operational Costs of </a:t>
            </a:r>
            <a:r>
              <a:rPr lang="en-US" altLang="ja-JP" b="1" dirty="0" err="1"/>
              <a:t>Numerai</a:t>
            </a:r>
            <a:r>
              <a:rPr lang="en-US" altLang="ja-JP" b="1" dirty="0"/>
              <a:t> as </a:t>
            </a:r>
            <a:r>
              <a:rPr lang="en-US" altLang="ja-JP" b="1" dirty="0" err="1"/>
              <a:t>DeAI</a:t>
            </a:r>
            <a:r>
              <a:rPr lang="en-US" altLang="ja-JP" b="1" dirty="0"/>
              <a:t>: Data and Rule Changes</a:t>
            </a:r>
            <a:endParaRPr lang="ja-JP" altLang="en-US" b="1" dirty="0"/>
          </a:p>
        </p:txBody>
      </p:sp>
      <p:sp>
        <p:nvSpPr>
          <p:cNvPr id="7" name="コンテンツ プレースホルダー 6">
            <a:extLst>
              <a:ext uri="{FF2B5EF4-FFF2-40B4-BE49-F238E27FC236}">
                <a16:creationId xmlns:a16="http://schemas.microsoft.com/office/drawing/2014/main" id="{E247B0D9-A563-6848-D6E0-82C8F0CE16C2}"/>
              </a:ext>
            </a:extLst>
          </p:cNvPr>
          <p:cNvSpPr>
            <a:spLocks noGrp="1"/>
          </p:cNvSpPr>
          <p:nvPr>
            <p:ph idx="1"/>
          </p:nvPr>
        </p:nvSpPr>
        <p:spPr>
          <a:xfrm>
            <a:off x="712902" y="4363678"/>
            <a:ext cx="10766196" cy="2260077"/>
          </a:xfrm>
        </p:spPr>
        <p:txBody>
          <a:bodyPr>
            <a:normAutofit fontScale="70000" lnSpcReduction="20000"/>
          </a:bodyPr>
          <a:lstStyle/>
          <a:p>
            <a:pPr marL="0" indent="0">
              <a:buNone/>
            </a:pPr>
            <a:r>
              <a:rPr lang="en-US" altLang="ja-JP" dirty="0"/>
              <a:t>2022</a:t>
            </a:r>
            <a:r>
              <a:rPr lang="ja-JP" altLang="en-US" dirty="0"/>
              <a:t>年以降、</a:t>
            </a:r>
            <a:r>
              <a:rPr lang="en-US" altLang="ja-JP" dirty="0" err="1"/>
              <a:t>Numerai</a:t>
            </a:r>
            <a:r>
              <a:rPr lang="ja-JP" altLang="en-US" dirty="0"/>
              <a:t>トーナメントでは、</a:t>
            </a:r>
            <a:r>
              <a:rPr lang="en-US" altLang="ja-JP" dirty="0"/>
              <a:t>4</a:t>
            </a:r>
            <a:r>
              <a:rPr lang="ja-JP" altLang="en-US" dirty="0"/>
              <a:t>四半期連続で同じデータやステーキングルールが適用されたことはありません。</a:t>
            </a:r>
            <a:endParaRPr lang="en-US" altLang="ja-JP" dirty="0"/>
          </a:p>
          <a:p>
            <a:pPr marL="0" indent="0">
              <a:buNone/>
            </a:pPr>
            <a:r>
              <a:rPr lang="ja-JP" altLang="en-US" dirty="0"/>
              <a:t>良い結果を出すために、継続的なデータ、ルールの見直しが必要なようです。</a:t>
            </a:r>
            <a:endParaRPr lang="en-US" altLang="ja-JP" dirty="0"/>
          </a:p>
          <a:p>
            <a:pPr marL="0" indent="0">
              <a:buNone/>
            </a:pPr>
            <a:endParaRPr lang="en-US" altLang="ja-JP" dirty="0"/>
          </a:p>
          <a:p>
            <a:pPr marL="0" indent="0">
              <a:buNone/>
            </a:pPr>
            <a:r>
              <a:rPr lang="en-US" altLang="ja-JP" dirty="0"/>
              <a:t>Since 2022, </a:t>
            </a:r>
            <a:r>
              <a:rPr lang="en-US" altLang="ja-JP" dirty="0" err="1"/>
              <a:t>Numerai</a:t>
            </a:r>
            <a:r>
              <a:rPr lang="en-US" altLang="ja-JP" dirty="0"/>
              <a:t> Tournament has never had the same data or staking rule for four quarters. </a:t>
            </a:r>
          </a:p>
          <a:p>
            <a:pPr marL="0" indent="0">
              <a:buNone/>
            </a:pPr>
            <a:r>
              <a:rPr lang="en-US" altLang="ja-JP" dirty="0"/>
              <a:t>It seems that continuous review of data and rules is necessary to achieve good results.</a:t>
            </a:r>
            <a:endParaRPr lang="ja-JP" altLang="en-US" dirty="0"/>
          </a:p>
        </p:txBody>
      </p:sp>
      <p:sp>
        <p:nvSpPr>
          <p:cNvPr id="8" name="日付プレースホルダー 7">
            <a:extLst>
              <a:ext uri="{FF2B5EF4-FFF2-40B4-BE49-F238E27FC236}">
                <a16:creationId xmlns:a16="http://schemas.microsoft.com/office/drawing/2014/main" id="{332F9EF7-CAFA-844E-B841-D23135A2279C}"/>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BDD874B9-4A8B-9CEC-3FFB-D2942148A4D2}"/>
              </a:ext>
            </a:extLst>
          </p:cNvPr>
          <p:cNvSpPr>
            <a:spLocks noGrp="1"/>
          </p:cNvSpPr>
          <p:nvPr>
            <p:ph type="sldNum" sz="quarter" idx="12"/>
          </p:nvPr>
        </p:nvSpPr>
        <p:spPr/>
        <p:txBody>
          <a:bodyPr/>
          <a:lstStyle/>
          <a:p>
            <a:fld id="{3BB876C2-8946-444B-B6D9-1B3467709539}" type="slidenum">
              <a:rPr kumimoji="1" lang="ja-JP" altLang="en-US" smtClean="0"/>
              <a:t>39</a:t>
            </a:fld>
            <a:endParaRPr kumimoji="1" lang="ja-JP" altLang="en-US" dirty="0"/>
          </a:p>
        </p:txBody>
      </p:sp>
      <p:graphicFrame>
        <p:nvGraphicFramePr>
          <p:cNvPr id="2" name="表 1">
            <a:extLst>
              <a:ext uri="{FF2B5EF4-FFF2-40B4-BE49-F238E27FC236}">
                <a16:creationId xmlns:a16="http://schemas.microsoft.com/office/drawing/2014/main" id="{6C6DCFBA-B2F6-ED49-7735-2CC14A2C57FB}"/>
              </a:ext>
            </a:extLst>
          </p:cNvPr>
          <p:cNvGraphicFramePr>
            <a:graphicFrameLocks noGrp="1"/>
          </p:cNvGraphicFramePr>
          <p:nvPr>
            <p:extLst>
              <p:ext uri="{D42A27DB-BD31-4B8C-83A1-F6EECF244321}">
                <p14:modId xmlns:p14="http://schemas.microsoft.com/office/powerpoint/2010/main" val="1583599997"/>
              </p:ext>
            </p:extLst>
          </p:nvPr>
        </p:nvGraphicFramePr>
        <p:xfrm>
          <a:off x="1680393" y="1029052"/>
          <a:ext cx="8180045" cy="2918484"/>
        </p:xfrm>
        <a:graphic>
          <a:graphicData uri="http://schemas.openxmlformats.org/drawingml/2006/table">
            <a:tbl>
              <a:tblPr/>
              <a:tblGrid>
                <a:gridCol w="861647">
                  <a:extLst>
                    <a:ext uri="{9D8B030D-6E8A-4147-A177-3AD203B41FA5}">
                      <a16:colId xmlns:a16="http://schemas.microsoft.com/office/drawing/2014/main" val="3762316477"/>
                    </a:ext>
                  </a:extLst>
                </a:gridCol>
                <a:gridCol w="1242114">
                  <a:extLst>
                    <a:ext uri="{9D8B030D-6E8A-4147-A177-3AD203B41FA5}">
                      <a16:colId xmlns:a16="http://schemas.microsoft.com/office/drawing/2014/main" val="3819664078"/>
                    </a:ext>
                  </a:extLst>
                </a:gridCol>
                <a:gridCol w="1024066">
                  <a:extLst>
                    <a:ext uri="{9D8B030D-6E8A-4147-A177-3AD203B41FA5}">
                      <a16:colId xmlns:a16="http://schemas.microsoft.com/office/drawing/2014/main" val="539024900"/>
                    </a:ext>
                  </a:extLst>
                </a:gridCol>
                <a:gridCol w="1135645">
                  <a:extLst>
                    <a:ext uri="{9D8B030D-6E8A-4147-A177-3AD203B41FA5}">
                      <a16:colId xmlns:a16="http://schemas.microsoft.com/office/drawing/2014/main" val="1847589096"/>
                    </a:ext>
                  </a:extLst>
                </a:gridCol>
                <a:gridCol w="1119021">
                  <a:extLst>
                    <a:ext uri="{9D8B030D-6E8A-4147-A177-3AD203B41FA5}">
                      <a16:colId xmlns:a16="http://schemas.microsoft.com/office/drawing/2014/main" val="2320565579"/>
                    </a:ext>
                  </a:extLst>
                </a:gridCol>
                <a:gridCol w="2797552">
                  <a:extLst>
                    <a:ext uri="{9D8B030D-6E8A-4147-A177-3AD203B41FA5}">
                      <a16:colId xmlns:a16="http://schemas.microsoft.com/office/drawing/2014/main" val="1900993927"/>
                    </a:ext>
                  </a:extLst>
                </a:gridCol>
              </a:tblGrid>
              <a:tr h="555973">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Data Changes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Staking</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13F-HR/Reporting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13F-HR/Filing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Description</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extLst>
                  <a:ext uri="{0D108BD9-81ED-4DB2-BD59-A6C34878D82A}">
                    <a16:rowId xmlns:a16="http://schemas.microsoft.com/office/drawing/2014/main" val="339353212"/>
                  </a:ext>
                </a:extLst>
              </a:tr>
              <a:tr h="185324">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April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TC</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Using V4 Data until 2023-11-30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4979894"/>
                  </a:ext>
                </a:extLst>
              </a:tr>
              <a:tr h="185324">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December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416344"/>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2023-03-31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2023-05-12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450797"/>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2023-06-30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2023-08-11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659656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Using V4.1 Data until 2023-08-31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2544404"/>
                  </a:ext>
                </a:extLst>
              </a:tr>
              <a:tr h="185324">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September 2023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783864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2023-12-31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551114"/>
                  </a:ext>
                </a:extLst>
              </a:tr>
              <a:tr h="492709">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January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MMC staking starts Jan 2,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2024-05-15</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1538121"/>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2024-08-14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0833760"/>
                  </a:ext>
                </a:extLst>
              </a:tr>
              <a:tr h="370649">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September 13,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Expands the dataset Universe to include more useful stocks.</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9208953"/>
                  </a:ext>
                </a:extLst>
              </a:tr>
            </a:tbl>
          </a:graphicData>
        </a:graphic>
      </p:graphicFrame>
      <p:sp>
        <p:nvSpPr>
          <p:cNvPr id="4" name="テキスト ボックス 3">
            <a:extLst>
              <a:ext uri="{FF2B5EF4-FFF2-40B4-BE49-F238E27FC236}">
                <a16:creationId xmlns:a16="http://schemas.microsoft.com/office/drawing/2014/main" id="{4982F876-74DD-6966-4E1E-8F642D6B02F8}"/>
              </a:ext>
            </a:extLst>
          </p:cNvPr>
          <p:cNvSpPr txBox="1"/>
          <p:nvPr/>
        </p:nvSpPr>
        <p:spPr>
          <a:xfrm>
            <a:off x="1602557" y="3996499"/>
            <a:ext cx="4408579" cy="246221"/>
          </a:xfrm>
          <a:prstGeom prst="rect">
            <a:avLst/>
          </a:prstGeom>
          <a:noFill/>
        </p:spPr>
        <p:txBody>
          <a:bodyPr wrap="none" rtlCol="0">
            <a:spAutoFit/>
          </a:bodyPr>
          <a:lstStyle/>
          <a:p>
            <a:r>
              <a:rPr lang="en-US" altLang="ja-JP" sz="1000" b="0" i="0" dirty="0">
                <a:effectLst/>
                <a:latin typeface="Roboto" panose="02000000000000000000" pitchFamily="2" charset="0"/>
                <a:hlinkClick r:id="rId2"/>
              </a:rPr>
              <a:t>https://mq-1.blogspot.com/2024/08/analysis-of-numerai-13f-hr-from.html</a:t>
            </a:r>
            <a:endParaRPr kumimoji="1" lang="ja-JP" altLang="en-US" sz="1000" dirty="0"/>
          </a:p>
        </p:txBody>
      </p:sp>
    </p:spTree>
    <p:extLst>
      <p:ext uri="{BB962C8B-B14F-4D97-AF65-F5344CB8AC3E}">
        <p14:creationId xmlns:p14="http://schemas.microsoft.com/office/powerpoint/2010/main" val="389895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2984A-A4D9-BD6E-043C-B6B51CD00E2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FF80551-3167-3F74-3F82-6818F7BB6F69}"/>
              </a:ext>
            </a:extLst>
          </p:cNvPr>
          <p:cNvSpPr>
            <a:spLocks noGrp="1"/>
          </p:cNvSpPr>
          <p:nvPr>
            <p:ph type="title"/>
          </p:nvPr>
        </p:nvSpPr>
        <p:spPr>
          <a:xfrm>
            <a:off x="838200" y="79375"/>
            <a:ext cx="10515600" cy="868452"/>
          </a:xfrm>
        </p:spPr>
        <p:txBody>
          <a:bodyPr>
            <a:normAutofit/>
          </a:bodyPr>
          <a:lstStyle/>
          <a:p>
            <a:r>
              <a:rPr lang="ja-JP" altLang="en-US" b="1" dirty="0"/>
              <a:t>概要 </a:t>
            </a:r>
            <a:r>
              <a:rPr lang="en-US" altLang="ja-JP" b="1" dirty="0"/>
              <a:t>Summary</a:t>
            </a:r>
            <a:endParaRPr lang="ja-JP" altLang="en-US" b="1" dirty="0"/>
          </a:p>
        </p:txBody>
      </p:sp>
      <p:sp>
        <p:nvSpPr>
          <p:cNvPr id="7" name="コンテンツ プレースホルダー 6">
            <a:extLst>
              <a:ext uri="{FF2B5EF4-FFF2-40B4-BE49-F238E27FC236}">
                <a16:creationId xmlns:a16="http://schemas.microsoft.com/office/drawing/2014/main" id="{7823E1F6-E609-C5DD-90C4-88549FB850EF}"/>
              </a:ext>
            </a:extLst>
          </p:cNvPr>
          <p:cNvSpPr>
            <a:spLocks noGrp="1"/>
          </p:cNvSpPr>
          <p:nvPr>
            <p:ph idx="1"/>
          </p:nvPr>
        </p:nvSpPr>
        <p:spPr>
          <a:xfrm>
            <a:off x="838199" y="767480"/>
            <a:ext cx="10670381" cy="6037817"/>
          </a:xfrm>
        </p:spPr>
        <p:txBody>
          <a:bodyPr>
            <a:normAutofit lnSpcReduction="10000"/>
          </a:bodyPr>
          <a:lstStyle/>
          <a:p>
            <a:pPr marL="0" indent="0">
              <a:buNone/>
            </a:pPr>
            <a:r>
              <a:rPr lang="ja-JP" altLang="en-US" dirty="0"/>
              <a:t>･</a:t>
            </a:r>
            <a:r>
              <a:rPr lang="en-US" altLang="ja-JP" dirty="0"/>
              <a:t>Decentralized AI</a:t>
            </a:r>
            <a:r>
              <a:rPr lang="ja-JP" altLang="en-US" dirty="0"/>
              <a:t>としての</a:t>
            </a:r>
            <a:r>
              <a:rPr lang="en-US" altLang="ja-JP" dirty="0" err="1"/>
              <a:t>Numerai</a:t>
            </a:r>
            <a:endParaRPr lang="en-US" altLang="ja-JP" dirty="0"/>
          </a:p>
          <a:p>
            <a:pPr marL="0" indent="0">
              <a:buNone/>
            </a:pPr>
            <a:r>
              <a:rPr lang="ja-JP" altLang="en-US" dirty="0"/>
              <a:t>･</a:t>
            </a:r>
            <a:r>
              <a:rPr lang="en-US" altLang="ja-JP" dirty="0" err="1"/>
              <a:t>Numerai</a:t>
            </a:r>
            <a:r>
              <a:rPr lang="ja-JP" altLang="en-US" dirty="0"/>
              <a:t>の特徴を</a:t>
            </a:r>
            <a:r>
              <a:rPr lang="en-US" altLang="ja-JP" dirty="0"/>
              <a:t>13F-HR</a:t>
            </a:r>
            <a:r>
              <a:rPr lang="ja-JP" altLang="en-US" dirty="0"/>
              <a:t>から読み解くことができるか？</a:t>
            </a:r>
            <a:endParaRPr lang="en-US" altLang="ja-JP" dirty="0"/>
          </a:p>
          <a:p>
            <a:pPr marL="0" indent="0">
              <a:buNone/>
            </a:pPr>
            <a:r>
              <a:rPr lang="ja-JP" altLang="en-US" dirty="0"/>
              <a:t>･</a:t>
            </a:r>
            <a:r>
              <a:rPr lang="en-US" altLang="ja-JP" dirty="0" err="1"/>
              <a:t>DeAI</a:t>
            </a:r>
            <a:r>
              <a:rPr lang="ja-JP" altLang="en-US" dirty="0"/>
              <a:t>としての</a:t>
            </a:r>
            <a:r>
              <a:rPr lang="en-US" altLang="ja-JP" dirty="0" err="1"/>
              <a:t>Numerai</a:t>
            </a:r>
            <a:r>
              <a:rPr lang="ja-JP" altLang="en-US" dirty="0"/>
              <a:t>の運用コストについて</a:t>
            </a:r>
            <a:endParaRPr lang="en-US" altLang="ja-JP" dirty="0"/>
          </a:p>
          <a:p>
            <a:pPr marL="0" indent="0">
              <a:buNone/>
            </a:pPr>
            <a:endParaRPr lang="en-US" altLang="ja-JP" sz="1300" dirty="0"/>
          </a:p>
          <a:p>
            <a:pPr marL="0" indent="0">
              <a:buNone/>
            </a:pPr>
            <a:r>
              <a:rPr lang="ja-JP" altLang="en-US" dirty="0"/>
              <a:t>･本書の対象外</a:t>
            </a:r>
            <a:endParaRPr lang="en-US" altLang="ja-JP" dirty="0"/>
          </a:p>
          <a:p>
            <a:pPr marL="457200" lvl="1" indent="0">
              <a:buNone/>
            </a:pPr>
            <a:r>
              <a:rPr lang="ja-JP" altLang="en-US" dirty="0"/>
              <a:t>暗号資産 </a:t>
            </a:r>
            <a:r>
              <a:rPr lang="en-US" altLang="ja-JP" dirty="0"/>
              <a:t>Numeraire (NMR)</a:t>
            </a:r>
            <a:r>
              <a:rPr lang="ja-JP" altLang="en-US" dirty="0"/>
              <a:t>の今後、価格予測</a:t>
            </a:r>
            <a:endParaRPr lang="en-US" altLang="ja-JP" dirty="0"/>
          </a:p>
          <a:p>
            <a:pPr marL="0" indent="0">
              <a:buNone/>
            </a:pPr>
            <a:endParaRPr lang="en-US" altLang="ja-JP" dirty="0"/>
          </a:p>
          <a:p>
            <a:pPr marL="0" indent="0">
              <a:buNone/>
            </a:pPr>
            <a:r>
              <a:rPr lang="ja-JP" altLang="en-US" dirty="0"/>
              <a:t>･</a:t>
            </a:r>
            <a:r>
              <a:rPr lang="en-US" altLang="ja-JP" dirty="0" err="1"/>
              <a:t>Numerai</a:t>
            </a:r>
            <a:r>
              <a:rPr lang="en-US" altLang="ja-JP" dirty="0"/>
              <a:t> as Decentralized AI</a:t>
            </a:r>
          </a:p>
          <a:p>
            <a:pPr marL="0" indent="0">
              <a:buNone/>
            </a:pPr>
            <a:r>
              <a:rPr lang="ja-JP" altLang="en-US" dirty="0"/>
              <a:t>･</a:t>
            </a:r>
            <a:r>
              <a:rPr lang="en-US" altLang="ja-JP" dirty="0"/>
              <a:t>Can I analyze the characteristics of </a:t>
            </a:r>
            <a:r>
              <a:rPr lang="en-US" altLang="ja-JP" dirty="0" err="1"/>
              <a:t>Numerai</a:t>
            </a:r>
            <a:r>
              <a:rPr lang="en-US" altLang="ja-JP" dirty="0"/>
              <a:t> from 13F-HR?</a:t>
            </a:r>
          </a:p>
          <a:p>
            <a:pPr marL="0" indent="0">
              <a:buNone/>
            </a:pPr>
            <a:r>
              <a:rPr lang="ja-JP" altLang="en-US" dirty="0"/>
              <a:t>･</a:t>
            </a:r>
            <a:r>
              <a:rPr lang="en-US" altLang="ja-JP" dirty="0"/>
              <a:t>The operational costs of </a:t>
            </a:r>
            <a:r>
              <a:rPr lang="en-US" altLang="ja-JP" dirty="0" err="1"/>
              <a:t>Numerai</a:t>
            </a:r>
            <a:r>
              <a:rPr lang="en-US" altLang="ja-JP" dirty="0"/>
              <a:t> as a </a:t>
            </a:r>
            <a:r>
              <a:rPr lang="en-US" altLang="ja-JP" dirty="0" err="1"/>
              <a:t>DeAI</a:t>
            </a:r>
            <a:endParaRPr lang="en-US" altLang="ja-JP" dirty="0"/>
          </a:p>
          <a:p>
            <a:pPr marL="0" indent="0">
              <a:buNone/>
            </a:pPr>
            <a:endParaRPr lang="en-US" altLang="ja-JP" sz="1300" dirty="0"/>
          </a:p>
          <a:p>
            <a:pPr marL="0" indent="0">
              <a:buNone/>
            </a:pPr>
            <a:r>
              <a:rPr lang="ja-JP" altLang="en-US" dirty="0"/>
              <a:t>･</a:t>
            </a:r>
            <a:r>
              <a:rPr lang="en-US" altLang="ja-JP" dirty="0"/>
              <a:t>Not covered in this document:</a:t>
            </a:r>
          </a:p>
          <a:p>
            <a:pPr marL="457200" lvl="1" indent="0">
              <a:buNone/>
            </a:pPr>
            <a:r>
              <a:rPr lang="en-US" altLang="ja-JP" dirty="0"/>
              <a:t>Future outlook and price predictions for the cryptocurrency Numeraire (NMR)</a:t>
            </a:r>
          </a:p>
        </p:txBody>
      </p:sp>
      <p:sp>
        <p:nvSpPr>
          <p:cNvPr id="8" name="日付プレースホルダー 7">
            <a:extLst>
              <a:ext uri="{FF2B5EF4-FFF2-40B4-BE49-F238E27FC236}">
                <a16:creationId xmlns:a16="http://schemas.microsoft.com/office/drawing/2014/main" id="{83DD89D0-E00D-AAD6-5926-9EE10B23A8FF}"/>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A49490B3-B61C-1458-3D74-2BDA28F70D54}"/>
              </a:ext>
            </a:extLst>
          </p:cNvPr>
          <p:cNvSpPr>
            <a:spLocks noGrp="1"/>
          </p:cNvSpPr>
          <p:nvPr>
            <p:ph type="sldNum" sz="quarter" idx="12"/>
          </p:nvPr>
        </p:nvSpPr>
        <p:spPr/>
        <p:txBody>
          <a:bodyPr/>
          <a:lstStyle/>
          <a:p>
            <a:fld id="{3BB876C2-8946-444B-B6D9-1B3467709539}" type="slidenum">
              <a:rPr kumimoji="1" lang="ja-JP" altLang="en-US" smtClean="0"/>
              <a:t>4</a:t>
            </a:fld>
            <a:endParaRPr kumimoji="1" lang="ja-JP" altLang="en-US" dirty="0"/>
          </a:p>
        </p:txBody>
      </p:sp>
    </p:spTree>
    <p:extLst>
      <p:ext uri="{BB962C8B-B14F-4D97-AF65-F5344CB8AC3E}">
        <p14:creationId xmlns:p14="http://schemas.microsoft.com/office/powerpoint/2010/main" val="1164248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9ADED-506E-F425-FD1E-9C83A8003388}"/>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31327DE-D5B1-5156-B81F-FAF2F41D1834}"/>
              </a:ext>
            </a:extLst>
          </p:cNvPr>
          <p:cNvSpPr>
            <a:spLocks noGrp="1"/>
          </p:cNvSpPr>
          <p:nvPr>
            <p:ph idx="1"/>
          </p:nvPr>
        </p:nvSpPr>
        <p:spPr>
          <a:xfrm>
            <a:off x="1200326" y="990692"/>
            <a:ext cx="4457529" cy="295985"/>
          </a:xfrm>
        </p:spPr>
        <p:txBody>
          <a:bodyPr>
            <a:normAutofit/>
          </a:bodyPr>
          <a:lstStyle/>
          <a:p>
            <a:pPr marL="0" indent="0">
              <a:buNone/>
            </a:pPr>
            <a:r>
              <a:rPr lang="en-US" altLang="ja-JP" sz="1200" b="0" i="0" dirty="0">
                <a:solidFill>
                  <a:srgbClr val="000000"/>
                </a:solidFill>
                <a:effectLst/>
                <a:latin typeface="ui-sans-serif"/>
                <a:hlinkClick r:id="rId2"/>
              </a:rPr>
              <a:t>https://x.com/richardcraib/status/1912877741885567461</a:t>
            </a:r>
            <a:endParaRPr lang="en-US" altLang="ja-JP" dirty="0"/>
          </a:p>
        </p:txBody>
      </p:sp>
      <p:sp>
        <p:nvSpPr>
          <p:cNvPr id="8" name="日付プレースホルダー 7">
            <a:extLst>
              <a:ext uri="{FF2B5EF4-FFF2-40B4-BE49-F238E27FC236}">
                <a16:creationId xmlns:a16="http://schemas.microsoft.com/office/drawing/2014/main" id="{23454722-FC65-674E-25BC-0AA052E073B7}"/>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0D34D7AC-D5E4-EEBA-D8D2-A75FFB841887}"/>
              </a:ext>
            </a:extLst>
          </p:cNvPr>
          <p:cNvSpPr>
            <a:spLocks noGrp="1"/>
          </p:cNvSpPr>
          <p:nvPr>
            <p:ph type="sldNum" sz="quarter" idx="12"/>
          </p:nvPr>
        </p:nvSpPr>
        <p:spPr/>
        <p:txBody>
          <a:bodyPr/>
          <a:lstStyle/>
          <a:p>
            <a:fld id="{3BB876C2-8946-444B-B6D9-1B3467709539}" type="slidenum">
              <a:rPr kumimoji="1" lang="ja-JP" altLang="en-US" smtClean="0"/>
              <a:t>40</a:t>
            </a:fld>
            <a:endParaRPr kumimoji="1" lang="ja-JP" altLang="en-US" dirty="0"/>
          </a:p>
        </p:txBody>
      </p:sp>
      <p:sp>
        <p:nvSpPr>
          <p:cNvPr id="12" name="タイトル 11">
            <a:extLst>
              <a:ext uri="{FF2B5EF4-FFF2-40B4-BE49-F238E27FC236}">
                <a16:creationId xmlns:a16="http://schemas.microsoft.com/office/drawing/2014/main" id="{8B6B4A6F-F81B-C498-C977-708C3DBC821F}"/>
              </a:ext>
            </a:extLst>
          </p:cNvPr>
          <p:cNvSpPr>
            <a:spLocks noGrp="1"/>
          </p:cNvSpPr>
          <p:nvPr>
            <p:ph type="title"/>
          </p:nvPr>
        </p:nvSpPr>
        <p:spPr/>
        <p:txBody>
          <a:bodyPr>
            <a:normAutofit/>
          </a:bodyPr>
          <a:lstStyle/>
          <a:p>
            <a:r>
              <a:rPr lang="en-US" altLang="ja-JP" b="1" dirty="0" err="1"/>
              <a:t>Numerai</a:t>
            </a:r>
            <a:r>
              <a:rPr lang="en-US" altLang="ja-JP" b="1" dirty="0"/>
              <a:t> is urgently hiring AGI engineers! </a:t>
            </a:r>
            <a:r>
              <a:rPr lang="ja-JP" altLang="en-US" b="1" dirty="0"/>
              <a:t>🚀</a:t>
            </a:r>
            <a:br>
              <a:rPr lang="en-US" altLang="ja-JP" b="1" dirty="0"/>
            </a:br>
            <a:r>
              <a:rPr lang="ja-JP" altLang="en-US" b="1" dirty="0"/>
              <a:t>　</a:t>
            </a:r>
            <a:r>
              <a:rPr lang="en-US" altLang="ja-JP" sz="2400" b="1" dirty="0"/>
              <a:t>Are Human Contestants Still Needed?</a:t>
            </a:r>
            <a:endParaRPr lang="ja-JP" altLang="en-US" b="1" dirty="0"/>
          </a:p>
        </p:txBody>
      </p:sp>
      <p:pic>
        <p:nvPicPr>
          <p:cNvPr id="13" name="図 12">
            <a:extLst>
              <a:ext uri="{FF2B5EF4-FFF2-40B4-BE49-F238E27FC236}">
                <a16:creationId xmlns:a16="http://schemas.microsoft.com/office/drawing/2014/main" id="{26CBF300-6B44-3011-3578-8DE7612051A5}"/>
              </a:ext>
            </a:extLst>
          </p:cNvPr>
          <p:cNvPicPr>
            <a:picLocks noChangeAspect="1"/>
          </p:cNvPicPr>
          <p:nvPr/>
        </p:nvPicPr>
        <p:blipFill>
          <a:blip r:embed="rId3"/>
          <a:stretch>
            <a:fillRect/>
          </a:stretch>
        </p:blipFill>
        <p:spPr>
          <a:xfrm>
            <a:off x="1458952" y="1281108"/>
            <a:ext cx="9274095" cy="503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017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88DC-99A4-1D4F-7004-B5E552294C34}"/>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C223CC28-4C75-967E-21EA-9837BCA70C3D}"/>
              </a:ext>
            </a:extLst>
          </p:cNvPr>
          <p:cNvSpPr>
            <a:spLocks noGrp="1"/>
          </p:cNvSpPr>
          <p:nvPr>
            <p:ph idx="1"/>
          </p:nvPr>
        </p:nvSpPr>
        <p:spPr>
          <a:xfrm>
            <a:off x="1200326" y="1004977"/>
            <a:ext cx="4457529" cy="295985"/>
          </a:xfrm>
        </p:spPr>
        <p:txBody>
          <a:bodyPr>
            <a:normAutofit/>
          </a:bodyPr>
          <a:lstStyle/>
          <a:p>
            <a:pPr marL="0" indent="0">
              <a:buNone/>
            </a:pPr>
            <a:r>
              <a:rPr lang="en-US" altLang="ja-JP" sz="1400" dirty="0">
                <a:hlinkClick r:id="rId2"/>
              </a:rPr>
              <a:t>https://wellfound.com/jobs/3231539-head-of-agi</a:t>
            </a:r>
            <a:endParaRPr lang="en-US" altLang="ja-JP" sz="1400" dirty="0"/>
          </a:p>
        </p:txBody>
      </p:sp>
      <p:sp>
        <p:nvSpPr>
          <p:cNvPr id="8" name="日付プレースホルダー 7">
            <a:extLst>
              <a:ext uri="{FF2B5EF4-FFF2-40B4-BE49-F238E27FC236}">
                <a16:creationId xmlns:a16="http://schemas.microsoft.com/office/drawing/2014/main" id="{98F30896-7643-7B76-9D9B-A7C337424DBE}"/>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3B79E7C4-D0AD-EE9E-7AB2-74A9C7F6B1BE}"/>
              </a:ext>
            </a:extLst>
          </p:cNvPr>
          <p:cNvSpPr>
            <a:spLocks noGrp="1"/>
          </p:cNvSpPr>
          <p:nvPr>
            <p:ph type="sldNum" sz="quarter" idx="12"/>
          </p:nvPr>
        </p:nvSpPr>
        <p:spPr/>
        <p:txBody>
          <a:bodyPr/>
          <a:lstStyle/>
          <a:p>
            <a:fld id="{3BB876C2-8946-444B-B6D9-1B3467709539}" type="slidenum">
              <a:rPr kumimoji="1" lang="ja-JP" altLang="en-US" smtClean="0"/>
              <a:t>41</a:t>
            </a:fld>
            <a:endParaRPr kumimoji="1" lang="ja-JP" altLang="en-US" dirty="0"/>
          </a:p>
        </p:txBody>
      </p:sp>
      <p:sp>
        <p:nvSpPr>
          <p:cNvPr id="12" name="タイトル 11">
            <a:extLst>
              <a:ext uri="{FF2B5EF4-FFF2-40B4-BE49-F238E27FC236}">
                <a16:creationId xmlns:a16="http://schemas.microsoft.com/office/drawing/2014/main" id="{9F8805D0-1131-E320-DDCF-DC7E07CC07B2}"/>
              </a:ext>
            </a:extLst>
          </p:cNvPr>
          <p:cNvSpPr>
            <a:spLocks noGrp="1"/>
          </p:cNvSpPr>
          <p:nvPr>
            <p:ph type="title"/>
          </p:nvPr>
        </p:nvSpPr>
        <p:spPr/>
        <p:txBody>
          <a:bodyPr/>
          <a:lstStyle/>
          <a:p>
            <a:r>
              <a:rPr lang="en-US" altLang="ja-JP" b="1" dirty="0" err="1"/>
              <a:t>DeAI</a:t>
            </a:r>
            <a:r>
              <a:rPr lang="ja-JP" altLang="en-US" b="1" dirty="0"/>
              <a:t>としての</a:t>
            </a:r>
            <a:r>
              <a:rPr lang="en-US" altLang="ja-JP" b="1" dirty="0" err="1"/>
              <a:t>Numerai</a:t>
            </a:r>
            <a:r>
              <a:rPr lang="ja-JP" altLang="en-US" b="1" dirty="0"/>
              <a:t>の運用コスト</a:t>
            </a:r>
            <a:r>
              <a:rPr lang="en-US" altLang="ja-JP" b="1" dirty="0"/>
              <a:t>:</a:t>
            </a:r>
            <a:r>
              <a:rPr lang="ja-JP" altLang="en-US" b="1" dirty="0"/>
              <a:t>データ、ルール変更</a:t>
            </a:r>
            <a:br>
              <a:rPr lang="ja-JP" altLang="en-US" b="1" dirty="0"/>
            </a:br>
            <a:r>
              <a:rPr lang="en-US" altLang="ja-JP" b="1" dirty="0"/>
              <a:t>Operational Costs of </a:t>
            </a:r>
            <a:r>
              <a:rPr lang="en-US" altLang="ja-JP" b="1" dirty="0" err="1"/>
              <a:t>Numerai</a:t>
            </a:r>
            <a:r>
              <a:rPr lang="en-US" altLang="ja-JP" b="1" dirty="0"/>
              <a:t> as </a:t>
            </a:r>
            <a:r>
              <a:rPr lang="en-US" altLang="ja-JP" b="1" dirty="0" err="1"/>
              <a:t>DeAI</a:t>
            </a:r>
            <a:r>
              <a:rPr lang="en-US" altLang="ja-JP" b="1" dirty="0"/>
              <a:t>: Data and Rule Changes</a:t>
            </a:r>
            <a:endParaRPr lang="ja-JP" altLang="en-US" b="1" dirty="0"/>
          </a:p>
        </p:txBody>
      </p:sp>
      <p:grpSp>
        <p:nvGrpSpPr>
          <p:cNvPr id="10" name="グループ化 9">
            <a:extLst>
              <a:ext uri="{FF2B5EF4-FFF2-40B4-BE49-F238E27FC236}">
                <a16:creationId xmlns:a16="http://schemas.microsoft.com/office/drawing/2014/main" id="{C0434553-6C6E-E123-5E32-47910516838F}"/>
              </a:ext>
            </a:extLst>
          </p:cNvPr>
          <p:cNvGrpSpPr/>
          <p:nvPr/>
        </p:nvGrpSpPr>
        <p:grpSpPr>
          <a:xfrm>
            <a:off x="4919426" y="1357311"/>
            <a:ext cx="6541294" cy="5364163"/>
            <a:chOff x="0" y="2147846"/>
            <a:chExt cx="12192000" cy="9720342"/>
          </a:xfrm>
        </p:grpSpPr>
        <p:pic>
          <p:nvPicPr>
            <p:cNvPr id="3" name="図 2">
              <a:extLst>
                <a:ext uri="{FF2B5EF4-FFF2-40B4-BE49-F238E27FC236}">
                  <a16:creationId xmlns:a16="http://schemas.microsoft.com/office/drawing/2014/main" id="{333A01DE-F657-E9FC-6088-5C418568A2B9}"/>
                </a:ext>
              </a:extLst>
            </p:cNvPr>
            <p:cNvPicPr>
              <a:picLocks noChangeAspect="1"/>
            </p:cNvPicPr>
            <p:nvPr/>
          </p:nvPicPr>
          <p:blipFill>
            <a:blip r:embed="rId3"/>
            <a:stretch>
              <a:fillRect/>
            </a:stretch>
          </p:blipFill>
          <p:spPr>
            <a:xfrm>
              <a:off x="0" y="2147846"/>
              <a:ext cx="12192000" cy="2562308"/>
            </a:xfrm>
            <a:prstGeom prst="rect">
              <a:avLst/>
            </a:prstGeom>
          </p:spPr>
        </p:pic>
        <p:pic>
          <p:nvPicPr>
            <p:cNvPr id="5" name="図 4">
              <a:extLst>
                <a:ext uri="{FF2B5EF4-FFF2-40B4-BE49-F238E27FC236}">
                  <a16:creationId xmlns:a16="http://schemas.microsoft.com/office/drawing/2014/main" id="{5BBA7B26-7A62-247C-B5C2-9670480A42B2}"/>
                </a:ext>
              </a:extLst>
            </p:cNvPr>
            <p:cNvPicPr>
              <a:picLocks noChangeAspect="1"/>
            </p:cNvPicPr>
            <p:nvPr/>
          </p:nvPicPr>
          <p:blipFill>
            <a:blip r:embed="rId4"/>
            <a:stretch>
              <a:fillRect/>
            </a:stretch>
          </p:blipFill>
          <p:spPr>
            <a:xfrm>
              <a:off x="0" y="4578993"/>
              <a:ext cx="12192000" cy="7289195"/>
            </a:xfrm>
            <a:prstGeom prst="rect">
              <a:avLst/>
            </a:prstGeom>
          </p:spPr>
        </p:pic>
      </p:grpSp>
      <p:sp>
        <p:nvSpPr>
          <p:cNvPr id="2" name="テキスト ボックス 1">
            <a:extLst>
              <a:ext uri="{FF2B5EF4-FFF2-40B4-BE49-F238E27FC236}">
                <a16:creationId xmlns:a16="http://schemas.microsoft.com/office/drawing/2014/main" id="{4506812B-80FF-7F8C-47EA-7E5441CE943F}"/>
              </a:ext>
            </a:extLst>
          </p:cNvPr>
          <p:cNvSpPr txBox="1"/>
          <p:nvPr/>
        </p:nvSpPr>
        <p:spPr>
          <a:xfrm>
            <a:off x="629198" y="1399043"/>
            <a:ext cx="4214812" cy="4832092"/>
          </a:xfrm>
          <a:prstGeom prst="rect">
            <a:avLst/>
          </a:prstGeom>
          <a:noFill/>
        </p:spPr>
        <p:txBody>
          <a:bodyPr wrap="square" rtlCol="0">
            <a:spAutoFit/>
          </a:bodyPr>
          <a:lstStyle/>
          <a:p>
            <a:r>
              <a:rPr lang="ja-JP" altLang="en-US" sz="2000" dirty="0"/>
              <a:t>市場予測のためのデータセットを作成する汎用人口知能（</a:t>
            </a:r>
            <a:r>
              <a:rPr lang="en-US" altLang="ja-JP" sz="2000" dirty="0"/>
              <a:t>AGI</a:t>
            </a:r>
            <a:r>
              <a:rPr lang="ja-JP" altLang="en-US" sz="2000" dirty="0"/>
              <a:t>）エンジニアの募集です。</a:t>
            </a:r>
            <a:endParaRPr lang="en-US" altLang="ja-JP" sz="2000" dirty="0"/>
          </a:p>
          <a:p>
            <a:r>
              <a:rPr lang="ja-JP" altLang="en-US" sz="2000" dirty="0"/>
              <a:t>データセットの改善に投資が必要です。</a:t>
            </a:r>
            <a:endParaRPr lang="en-US" altLang="ja-JP" sz="2000" dirty="0"/>
          </a:p>
          <a:p>
            <a:endParaRPr lang="en-US" altLang="ja-JP" dirty="0"/>
          </a:p>
          <a:p>
            <a:r>
              <a:rPr lang="en-US" altLang="ja-JP" sz="1600" dirty="0"/>
              <a:t>(</a:t>
            </a:r>
            <a:r>
              <a:rPr lang="ja-JP" altLang="en-US" sz="1600" dirty="0"/>
              <a:t>まだ人間の参加者は必要なようです</a:t>
            </a:r>
            <a:r>
              <a:rPr lang="en-US" altLang="ja-JP" sz="1600" dirty="0"/>
              <a:t>)</a:t>
            </a:r>
            <a:endParaRPr lang="en-US" altLang="ja-JP" dirty="0"/>
          </a:p>
          <a:p>
            <a:endParaRPr lang="en-US" altLang="ja-JP" sz="2000" dirty="0"/>
          </a:p>
          <a:p>
            <a:r>
              <a:rPr lang="en-US" altLang="ja-JP" sz="2000" dirty="0"/>
              <a:t>This is a recruitment for AGI engineers to create datasets for market forecasting. </a:t>
            </a:r>
          </a:p>
          <a:p>
            <a:r>
              <a:rPr lang="en-US" altLang="ja-JP" sz="2000" dirty="0" err="1"/>
              <a:t>Numerai</a:t>
            </a:r>
            <a:r>
              <a:rPr lang="en-US" altLang="ja-JP" sz="2000" dirty="0"/>
              <a:t> needs to invest in improving the datasets.</a:t>
            </a:r>
          </a:p>
          <a:p>
            <a:endParaRPr lang="en-US" altLang="ja-JP" dirty="0"/>
          </a:p>
          <a:p>
            <a:r>
              <a:rPr lang="en-US" altLang="ja-JP" sz="1600" dirty="0"/>
              <a:t>it seems that human participants are still required.</a:t>
            </a:r>
            <a:endParaRPr lang="ja-JP" altLang="en-US" sz="1600" dirty="0"/>
          </a:p>
        </p:txBody>
      </p:sp>
      <p:cxnSp>
        <p:nvCxnSpPr>
          <p:cNvPr id="13" name="直線コネクタ 12">
            <a:extLst>
              <a:ext uri="{FF2B5EF4-FFF2-40B4-BE49-F238E27FC236}">
                <a16:creationId xmlns:a16="http://schemas.microsoft.com/office/drawing/2014/main" id="{4DBEAE38-93E7-D051-8AE9-765EBDEB5974}"/>
              </a:ext>
            </a:extLst>
          </p:cNvPr>
          <p:cNvCxnSpPr/>
          <p:nvPr/>
        </p:nvCxnSpPr>
        <p:spPr>
          <a:xfrm>
            <a:off x="5079687" y="2516956"/>
            <a:ext cx="820132"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7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4015-EFE7-0644-424A-08BE859CD9D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F61DB78-090B-5D4E-7F81-0BCC447260A0}"/>
              </a:ext>
            </a:extLst>
          </p:cNvPr>
          <p:cNvSpPr>
            <a:spLocks noGrp="1"/>
          </p:cNvSpPr>
          <p:nvPr>
            <p:ph type="title"/>
          </p:nvPr>
        </p:nvSpPr>
        <p:spPr/>
        <p:txBody>
          <a:bodyPr/>
          <a:lstStyle/>
          <a:p>
            <a:r>
              <a:rPr lang="ja-JP" altLang="en-US" b="1" dirty="0"/>
              <a:t>結論</a:t>
            </a:r>
          </a:p>
        </p:txBody>
      </p:sp>
      <p:sp>
        <p:nvSpPr>
          <p:cNvPr id="7" name="コンテンツ プレースホルダー 6">
            <a:extLst>
              <a:ext uri="{FF2B5EF4-FFF2-40B4-BE49-F238E27FC236}">
                <a16:creationId xmlns:a16="http://schemas.microsoft.com/office/drawing/2014/main" id="{57C25E5B-44C9-EB38-6101-5654BD60F5A7}"/>
              </a:ext>
            </a:extLst>
          </p:cNvPr>
          <p:cNvSpPr>
            <a:spLocks noGrp="1"/>
          </p:cNvSpPr>
          <p:nvPr>
            <p:ph idx="1"/>
          </p:nvPr>
        </p:nvSpPr>
        <p:spPr>
          <a:xfrm>
            <a:off x="4842395" y="783757"/>
            <a:ext cx="6116117" cy="5651668"/>
          </a:xfrm>
        </p:spPr>
        <p:txBody>
          <a:bodyPr>
            <a:normAutofit fontScale="85000" lnSpcReduction="10000"/>
          </a:bodyPr>
          <a:lstStyle/>
          <a:p>
            <a:pPr marL="0" indent="0">
              <a:buNone/>
            </a:pPr>
            <a:r>
              <a:rPr lang="ja-JP" altLang="en-US" sz="2400" dirty="0"/>
              <a:t>･</a:t>
            </a:r>
            <a:r>
              <a:rPr lang="en-US" altLang="ja-JP" sz="2400" dirty="0" err="1"/>
              <a:t>Numerai</a:t>
            </a:r>
            <a:r>
              <a:rPr lang="ja-JP" altLang="en-US" sz="2400" dirty="0"/>
              <a:t>は</a:t>
            </a:r>
            <a:r>
              <a:rPr lang="en-US" altLang="ja-JP" sz="2400" dirty="0"/>
              <a:t>Crowdsourcing</a:t>
            </a:r>
            <a:r>
              <a:rPr lang="ja-JP" altLang="en-US" sz="2400" dirty="0"/>
              <a:t>を活用した</a:t>
            </a:r>
            <a:r>
              <a:rPr lang="en-US" altLang="ja-JP" sz="2400" dirty="0" err="1"/>
              <a:t>DeAI</a:t>
            </a:r>
            <a:r>
              <a:rPr lang="ja-JP" altLang="en-US" sz="2400" dirty="0"/>
              <a:t>です。</a:t>
            </a:r>
            <a:endParaRPr lang="en-US" altLang="ja-JP" sz="2400" dirty="0"/>
          </a:p>
          <a:p>
            <a:pPr marL="0" indent="0">
              <a:buNone/>
            </a:pPr>
            <a:r>
              <a:rPr lang="ja-JP" altLang="en-US" sz="2400" dirty="0"/>
              <a:t>･</a:t>
            </a:r>
            <a:r>
              <a:rPr lang="en-US" altLang="ja-JP" sz="2400" dirty="0"/>
              <a:t>13F-HR</a:t>
            </a:r>
            <a:r>
              <a:rPr lang="ja-JP" altLang="en-US" sz="2400" dirty="0"/>
              <a:t>は不完全な情報ですが、</a:t>
            </a:r>
            <a:r>
              <a:rPr lang="en-US" altLang="ja-JP" sz="2400" dirty="0" err="1"/>
              <a:t>Numerai</a:t>
            </a:r>
            <a:r>
              <a:rPr lang="ja-JP" altLang="en-US" sz="2400" dirty="0"/>
              <a:t>の最適化アルゴリズムの傾向や、方針変更を読み取れる可能性があります。</a:t>
            </a:r>
            <a:endParaRPr lang="en-US" altLang="ja-JP" sz="2400" dirty="0"/>
          </a:p>
          <a:p>
            <a:pPr marL="0" indent="0">
              <a:buNone/>
            </a:pPr>
            <a:r>
              <a:rPr lang="ja-JP" altLang="en-US" sz="2400" dirty="0"/>
              <a:t>･</a:t>
            </a:r>
            <a:r>
              <a:rPr lang="en-US" altLang="ja-JP" sz="2400" dirty="0" err="1"/>
              <a:t>DeAI</a:t>
            </a:r>
            <a:r>
              <a:rPr lang="ja-JP" altLang="en-US" sz="2400" dirty="0"/>
              <a:t>は構築すれば終わりでは無く、その運用に、参加者のインセンティブ設計、データ・ルール、最適化アルゴリズムの継続的な見直しなどのコストが掛かります。</a:t>
            </a:r>
            <a:endParaRPr lang="en-US" altLang="ja-JP" sz="2400" dirty="0"/>
          </a:p>
          <a:p>
            <a:pPr marL="0" indent="0">
              <a:buNone/>
            </a:pPr>
            <a:endParaRPr lang="en-US" altLang="ja-JP" sz="2400" dirty="0"/>
          </a:p>
          <a:p>
            <a:pPr marL="0" indent="0">
              <a:buNone/>
            </a:pPr>
            <a:r>
              <a:rPr lang="ja-JP" altLang="en-US" sz="2400" dirty="0"/>
              <a:t>･</a:t>
            </a:r>
            <a:r>
              <a:rPr lang="en-US" altLang="ja-JP" sz="2400" dirty="0" err="1"/>
              <a:t>Numerai</a:t>
            </a:r>
            <a:r>
              <a:rPr lang="en-US" altLang="ja-JP" sz="2400" dirty="0"/>
              <a:t> as a </a:t>
            </a:r>
            <a:r>
              <a:rPr lang="en-US" altLang="ja-JP" sz="2400" dirty="0" err="1"/>
              <a:t>DeAI</a:t>
            </a:r>
            <a:r>
              <a:rPr lang="en-US" altLang="ja-JP" sz="2400" dirty="0"/>
              <a:t> Utilizing Crowdsourcing.</a:t>
            </a:r>
          </a:p>
          <a:p>
            <a:pPr marL="0" indent="0">
              <a:buNone/>
            </a:pPr>
            <a:r>
              <a:rPr lang="ja-JP" altLang="en-US" sz="2400" dirty="0"/>
              <a:t>･</a:t>
            </a:r>
            <a:r>
              <a:rPr lang="en-US" altLang="ja-JP" sz="2400" dirty="0"/>
              <a:t>While 13F-HR does not provide complete information, it may offer insights into trends in </a:t>
            </a:r>
            <a:r>
              <a:rPr lang="en-US" altLang="ja-JP" sz="2400" dirty="0" err="1"/>
              <a:t>Numerai’s</a:t>
            </a:r>
            <a:r>
              <a:rPr lang="en-US" altLang="ja-JP" sz="2400" dirty="0"/>
              <a:t> optimization algorithm (Optimizer) and potential shifts in strategy.</a:t>
            </a:r>
          </a:p>
          <a:p>
            <a:pPr marL="0" indent="0">
              <a:buNone/>
            </a:pPr>
            <a:r>
              <a:rPr lang="ja-JP" altLang="en-US" sz="2400" dirty="0"/>
              <a:t>･</a:t>
            </a:r>
            <a:r>
              <a:rPr lang="en-US" altLang="ja-JP" sz="2400" dirty="0" err="1"/>
              <a:t>DeAI</a:t>
            </a:r>
            <a:r>
              <a:rPr lang="en-US" altLang="ja-JP" sz="2400" dirty="0"/>
              <a:t> is not the end goal after its construction; its ongoing operation requires costs, including the design of incentives to motivate participants, and the continuous review of data, rules, and optimization algorithms.</a:t>
            </a:r>
            <a:endParaRPr lang="ja-JP" altLang="en-US" sz="2400" dirty="0"/>
          </a:p>
        </p:txBody>
      </p:sp>
      <p:sp>
        <p:nvSpPr>
          <p:cNvPr id="8" name="日付プレースホルダー 7">
            <a:extLst>
              <a:ext uri="{FF2B5EF4-FFF2-40B4-BE49-F238E27FC236}">
                <a16:creationId xmlns:a16="http://schemas.microsoft.com/office/drawing/2014/main" id="{7357D71E-E46E-F2E3-9536-5C1A24B4F6B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075410BB-CFD1-249B-759A-5ACB164DFD35}"/>
              </a:ext>
            </a:extLst>
          </p:cNvPr>
          <p:cNvSpPr>
            <a:spLocks noGrp="1"/>
          </p:cNvSpPr>
          <p:nvPr>
            <p:ph type="sldNum" sz="quarter" idx="12"/>
          </p:nvPr>
        </p:nvSpPr>
        <p:spPr/>
        <p:txBody>
          <a:bodyPr/>
          <a:lstStyle/>
          <a:p>
            <a:fld id="{3BB876C2-8946-444B-B6D9-1B3467709539}" type="slidenum">
              <a:rPr kumimoji="1" lang="ja-JP" altLang="en-US" smtClean="0"/>
              <a:t>42</a:t>
            </a:fld>
            <a:endParaRPr kumimoji="1" lang="ja-JP" altLang="en-US" dirty="0"/>
          </a:p>
        </p:txBody>
      </p:sp>
      <p:pic>
        <p:nvPicPr>
          <p:cNvPr id="11" name="図 10">
            <a:extLst>
              <a:ext uri="{FF2B5EF4-FFF2-40B4-BE49-F238E27FC236}">
                <a16:creationId xmlns:a16="http://schemas.microsoft.com/office/drawing/2014/main" id="{AF0F63B1-9A26-9F79-DCB4-02815FA93CA1}"/>
              </a:ext>
            </a:extLst>
          </p:cNvPr>
          <p:cNvPicPr>
            <a:picLocks noChangeAspect="1"/>
          </p:cNvPicPr>
          <p:nvPr/>
        </p:nvPicPr>
        <p:blipFill>
          <a:blip r:embed="rId2"/>
          <a:stretch>
            <a:fillRect/>
          </a:stretch>
        </p:blipFill>
        <p:spPr>
          <a:xfrm>
            <a:off x="943140" y="3841233"/>
            <a:ext cx="3128816" cy="2009632"/>
          </a:xfrm>
          <a:prstGeom prst="rect">
            <a:avLst/>
          </a:prstGeom>
        </p:spPr>
      </p:pic>
      <p:pic>
        <p:nvPicPr>
          <p:cNvPr id="3" name="図 2">
            <a:extLst>
              <a:ext uri="{FF2B5EF4-FFF2-40B4-BE49-F238E27FC236}">
                <a16:creationId xmlns:a16="http://schemas.microsoft.com/office/drawing/2014/main" id="{5DF2D9D2-76DF-89A7-DF6E-AF31F32C87B5}"/>
              </a:ext>
            </a:extLst>
          </p:cNvPr>
          <p:cNvPicPr>
            <a:picLocks noChangeAspect="1"/>
          </p:cNvPicPr>
          <p:nvPr/>
        </p:nvPicPr>
        <p:blipFill>
          <a:blip r:embed="rId3"/>
          <a:srcRect l="2754" t="6755" r="4306"/>
          <a:stretch/>
        </p:blipFill>
        <p:spPr>
          <a:xfrm>
            <a:off x="1027223" y="1379570"/>
            <a:ext cx="2940268" cy="2230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529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1DDC6-BB78-003F-9ED7-BD323474782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EF148F2-7BCD-8BDE-80D9-929CF2A09470}"/>
              </a:ext>
            </a:extLst>
          </p:cNvPr>
          <p:cNvSpPr>
            <a:spLocks noGrp="1"/>
          </p:cNvSpPr>
          <p:nvPr>
            <p:ph type="title"/>
          </p:nvPr>
        </p:nvSpPr>
        <p:spPr/>
        <p:txBody>
          <a:bodyPr/>
          <a:lstStyle/>
          <a:p>
            <a:r>
              <a:rPr lang="en-US" altLang="ja-JP" b="1" dirty="0"/>
              <a:t>Thanks</a:t>
            </a:r>
            <a:endParaRPr lang="ja-JP" altLang="en-US" b="1" dirty="0"/>
          </a:p>
        </p:txBody>
      </p:sp>
      <p:sp>
        <p:nvSpPr>
          <p:cNvPr id="8" name="日付プレースホルダー 7">
            <a:extLst>
              <a:ext uri="{FF2B5EF4-FFF2-40B4-BE49-F238E27FC236}">
                <a16:creationId xmlns:a16="http://schemas.microsoft.com/office/drawing/2014/main" id="{8C3D7C87-F173-E489-1A25-547CA55F84F9}"/>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7C275942-14B1-CA18-E962-2A0DB37448BB}"/>
              </a:ext>
            </a:extLst>
          </p:cNvPr>
          <p:cNvSpPr>
            <a:spLocks noGrp="1"/>
          </p:cNvSpPr>
          <p:nvPr>
            <p:ph type="sldNum" sz="quarter" idx="12"/>
          </p:nvPr>
        </p:nvSpPr>
        <p:spPr/>
        <p:txBody>
          <a:bodyPr/>
          <a:lstStyle/>
          <a:p>
            <a:fld id="{3BB876C2-8946-444B-B6D9-1B3467709539}" type="slidenum">
              <a:rPr kumimoji="1" lang="ja-JP" altLang="en-US" smtClean="0"/>
              <a:t>43</a:t>
            </a:fld>
            <a:endParaRPr kumimoji="1" lang="ja-JP" altLang="en-US" dirty="0"/>
          </a:p>
        </p:txBody>
      </p:sp>
      <p:sp>
        <p:nvSpPr>
          <p:cNvPr id="2" name="テキスト ボックス 1">
            <a:extLst>
              <a:ext uri="{FF2B5EF4-FFF2-40B4-BE49-F238E27FC236}">
                <a16:creationId xmlns:a16="http://schemas.microsoft.com/office/drawing/2014/main" id="{BFC9FD71-6778-B6DF-2321-0B4488D49002}"/>
              </a:ext>
            </a:extLst>
          </p:cNvPr>
          <p:cNvSpPr txBox="1"/>
          <p:nvPr/>
        </p:nvSpPr>
        <p:spPr>
          <a:xfrm>
            <a:off x="2209800" y="1603171"/>
            <a:ext cx="7980768" cy="4154984"/>
          </a:xfrm>
          <a:prstGeom prst="rect">
            <a:avLst/>
          </a:prstGeom>
          <a:noFill/>
        </p:spPr>
        <p:txBody>
          <a:bodyPr wrap="square" rtlCol="0">
            <a:spAutoFit/>
          </a:bodyPr>
          <a:lstStyle/>
          <a:p>
            <a:r>
              <a:rPr lang="en-US" altLang="ja-JP" sz="2400" dirty="0" err="1"/>
              <a:t>Numerai</a:t>
            </a:r>
            <a:r>
              <a:rPr lang="ja-JP" altLang="en-US" sz="2400" dirty="0"/>
              <a:t>チームは、金融市場へ挑戦するため「</a:t>
            </a:r>
            <a:r>
              <a:rPr lang="en-US" altLang="ja-JP" sz="2400" dirty="0" err="1"/>
              <a:t>Numerai</a:t>
            </a:r>
            <a:r>
              <a:rPr lang="ja-JP" altLang="en-US" sz="2400" dirty="0"/>
              <a:t>」を創り出し、継続的に運用しています。</a:t>
            </a:r>
            <a:endParaRPr lang="en-US" altLang="ja-JP" sz="2400" dirty="0"/>
          </a:p>
          <a:p>
            <a:br>
              <a:rPr lang="ja-JP" altLang="en-US" sz="2400" dirty="0"/>
            </a:br>
            <a:r>
              <a:rPr lang="ja-JP" altLang="en-US" sz="2400" dirty="0"/>
              <a:t>その卓越した努力と貢献に敬意を表します。</a:t>
            </a:r>
            <a:endParaRPr lang="en-US" altLang="ja-JP" sz="2400" dirty="0"/>
          </a:p>
          <a:p>
            <a:endParaRPr lang="en-US" altLang="ja-JP" sz="2400" dirty="0"/>
          </a:p>
          <a:p>
            <a:r>
              <a:rPr lang="en-US" altLang="ja-JP" sz="2400" dirty="0"/>
              <a:t>The </a:t>
            </a:r>
            <a:r>
              <a:rPr lang="en-US" altLang="ja-JP" sz="2400" dirty="0" err="1"/>
              <a:t>Numerai</a:t>
            </a:r>
            <a:r>
              <a:rPr lang="en-US" altLang="ja-JP" sz="2400" dirty="0"/>
              <a:t> team has created and has been continuously operating "</a:t>
            </a:r>
            <a:r>
              <a:rPr lang="en-US" altLang="ja-JP" sz="2400" dirty="0" err="1"/>
              <a:t>Numerai</a:t>
            </a:r>
            <a:r>
              <a:rPr lang="en-US" altLang="ja-JP" sz="2400" dirty="0"/>
              <a:t>" to take on the financial markets.</a:t>
            </a:r>
          </a:p>
          <a:p>
            <a:endParaRPr lang="en-US" altLang="ja-JP" sz="2400" dirty="0"/>
          </a:p>
          <a:p>
            <a:r>
              <a:rPr lang="en-US" altLang="ja-JP" sz="2400" dirty="0"/>
              <a:t>I deeply appreciate their remarkable efforts and contributions.</a:t>
            </a:r>
            <a:endParaRPr lang="ja-JP" altLang="en-US" sz="2400" dirty="0"/>
          </a:p>
        </p:txBody>
      </p:sp>
    </p:spTree>
    <p:extLst>
      <p:ext uri="{BB962C8B-B14F-4D97-AF65-F5344CB8AC3E}">
        <p14:creationId xmlns:p14="http://schemas.microsoft.com/office/powerpoint/2010/main" val="3467882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2EA7-BB8B-46E9-60D2-30CD8B02F986}"/>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060DD6C-7E3B-8672-290F-26576BB9D930}"/>
              </a:ext>
            </a:extLst>
          </p:cNvPr>
          <p:cNvSpPr>
            <a:spLocks noGrp="1"/>
          </p:cNvSpPr>
          <p:nvPr>
            <p:ph type="title"/>
          </p:nvPr>
        </p:nvSpPr>
        <p:spPr/>
        <p:txBody>
          <a:bodyPr/>
          <a:lstStyle/>
          <a:p>
            <a:r>
              <a:rPr lang="en-US" altLang="ja-JP" b="1" dirty="0"/>
              <a:t>Contacts</a:t>
            </a:r>
            <a:endParaRPr lang="ja-JP" altLang="en-US" b="1" dirty="0"/>
          </a:p>
        </p:txBody>
      </p:sp>
      <p:sp>
        <p:nvSpPr>
          <p:cNvPr id="8" name="日付プレースホルダー 7">
            <a:extLst>
              <a:ext uri="{FF2B5EF4-FFF2-40B4-BE49-F238E27FC236}">
                <a16:creationId xmlns:a16="http://schemas.microsoft.com/office/drawing/2014/main" id="{E6EC1423-2FB9-61D5-C72D-24D253CA12B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69ABD4A2-CE2D-6D66-2416-EDEAD3D1565A}"/>
              </a:ext>
            </a:extLst>
          </p:cNvPr>
          <p:cNvSpPr>
            <a:spLocks noGrp="1"/>
          </p:cNvSpPr>
          <p:nvPr>
            <p:ph type="sldNum" sz="quarter" idx="12"/>
          </p:nvPr>
        </p:nvSpPr>
        <p:spPr/>
        <p:txBody>
          <a:bodyPr/>
          <a:lstStyle/>
          <a:p>
            <a:fld id="{3BB876C2-8946-444B-B6D9-1B3467709539}" type="slidenum">
              <a:rPr kumimoji="1" lang="ja-JP" altLang="en-US" smtClean="0"/>
              <a:t>44</a:t>
            </a:fld>
            <a:endParaRPr kumimoji="1" lang="ja-JP" altLang="en-US" dirty="0"/>
          </a:p>
        </p:txBody>
      </p:sp>
      <p:sp>
        <p:nvSpPr>
          <p:cNvPr id="2" name="テキスト ボックス 1">
            <a:extLst>
              <a:ext uri="{FF2B5EF4-FFF2-40B4-BE49-F238E27FC236}">
                <a16:creationId xmlns:a16="http://schemas.microsoft.com/office/drawing/2014/main" id="{65CD58A6-5205-EB8F-FE7A-EFB4ED9B3406}"/>
              </a:ext>
            </a:extLst>
          </p:cNvPr>
          <p:cNvSpPr txBox="1"/>
          <p:nvPr/>
        </p:nvSpPr>
        <p:spPr>
          <a:xfrm>
            <a:off x="2948026" y="4933442"/>
            <a:ext cx="184731" cy="369332"/>
          </a:xfrm>
          <a:prstGeom prst="rect">
            <a:avLst/>
          </a:prstGeom>
          <a:noFill/>
        </p:spPr>
        <p:txBody>
          <a:bodyPr wrap="none" rtlCol="0">
            <a:spAutoFit/>
          </a:bodyPr>
          <a:lstStyle/>
          <a:p>
            <a:endParaRPr kumimoji="1" lang="ja-JP" altLang="en-US" dirty="0"/>
          </a:p>
        </p:txBody>
      </p:sp>
      <p:sp>
        <p:nvSpPr>
          <p:cNvPr id="17" name="テキスト ボックス 16">
            <a:extLst>
              <a:ext uri="{FF2B5EF4-FFF2-40B4-BE49-F238E27FC236}">
                <a16:creationId xmlns:a16="http://schemas.microsoft.com/office/drawing/2014/main" id="{362FD14E-4056-04F3-0ED6-F7E8398430BE}"/>
              </a:ext>
            </a:extLst>
          </p:cNvPr>
          <p:cNvSpPr txBox="1"/>
          <p:nvPr/>
        </p:nvSpPr>
        <p:spPr>
          <a:xfrm>
            <a:off x="1153972" y="1555226"/>
            <a:ext cx="9884055" cy="2677656"/>
          </a:xfrm>
          <a:prstGeom prst="rect">
            <a:avLst/>
          </a:prstGeom>
          <a:noFill/>
        </p:spPr>
        <p:txBody>
          <a:bodyPr wrap="square">
            <a:spAutoFit/>
          </a:bodyPr>
          <a:lstStyle/>
          <a:p>
            <a:r>
              <a:rPr lang="en-US" altLang="ja-JP" sz="2400" dirty="0"/>
              <a:t>LinkedIn:	Kei Sanada</a:t>
            </a:r>
            <a:r>
              <a:rPr lang="ja-JP" altLang="en-US" sz="2400" dirty="0"/>
              <a:t> </a:t>
            </a:r>
            <a:r>
              <a:rPr lang="en-US" altLang="ja-JP" sz="2400" dirty="0"/>
              <a:t>	</a:t>
            </a:r>
            <a:r>
              <a:rPr lang="en-US" altLang="ja-JP" sz="2400" dirty="0">
                <a:hlinkClick r:id="rId2"/>
              </a:rPr>
              <a:t>https://www.linkedin.com/in/kei-sanada/</a:t>
            </a:r>
            <a:endParaRPr lang="en-US" altLang="ja-JP" sz="2400" dirty="0"/>
          </a:p>
          <a:p>
            <a:r>
              <a:rPr lang="en-US" altLang="ja-JP" sz="2400" dirty="0"/>
              <a:t>X (Twitter): 	@sdk7777</a:t>
            </a:r>
          </a:p>
          <a:p>
            <a:endParaRPr lang="en-US" altLang="ja-JP" sz="2400" dirty="0"/>
          </a:p>
          <a:p>
            <a:endParaRPr lang="en-US" altLang="ja-JP" sz="2400" dirty="0"/>
          </a:p>
          <a:p>
            <a:pPr lvl="1"/>
            <a:r>
              <a:rPr lang="en-US" altLang="ja-JP" sz="2400" dirty="0"/>
              <a:t>Addition: </a:t>
            </a:r>
          </a:p>
          <a:p>
            <a:pPr lvl="1"/>
            <a:r>
              <a:rPr lang="en-US" altLang="ja-JP" sz="2400" dirty="0"/>
              <a:t>The new 13F-HR of </a:t>
            </a:r>
            <a:r>
              <a:rPr lang="en-US" altLang="ja-JP" sz="2400" dirty="0" err="1"/>
              <a:t>Numerai</a:t>
            </a:r>
            <a:r>
              <a:rPr lang="en-US" altLang="ja-JP" sz="2400" dirty="0"/>
              <a:t> was announced on May 15.</a:t>
            </a:r>
          </a:p>
          <a:p>
            <a:pPr lvl="1"/>
            <a:r>
              <a:rPr lang="en-US" altLang="ja-JP" sz="2400" dirty="0"/>
              <a:t>I will also summarize it in my blog. </a:t>
            </a:r>
            <a:r>
              <a:rPr lang="en-US" altLang="ja-JP" sz="2400" dirty="0">
                <a:hlinkClick r:id="rId3"/>
              </a:rPr>
              <a:t>https://mq-1.blogspot.com</a:t>
            </a:r>
            <a:endParaRPr lang="en-US" altLang="ja-JP" sz="2400" dirty="0"/>
          </a:p>
        </p:txBody>
      </p:sp>
    </p:spTree>
    <p:extLst>
      <p:ext uri="{BB962C8B-B14F-4D97-AF65-F5344CB8AC3E}">
        <p14:creationId xmlns:p14="http://schemas.microsoft.com/office/powerpoint/2010/main" val="422047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1F8D9-F69C-684D-54E9-318EE0A9D49C}"/>
              </a:ext>
            </a:extLst>
          </p:cNvPr>
          <p:cNvSpPr>
            <a:spLocks noGrp="1"/>
          </p:cNvSpPr>
          <p:nvPr>
            <p:ph type="title"/>
          </p:nvPr>
        </p:nvSpPr>
        <p:spPr>
          <a:xfrm>
            <a:off x="923925" y="264319"/>
            <a:ext cx="10515600" cy="6100762"/>
          </a:xfrm>
        </p:spPr>
        <p:txBody>
          <a:bodyPr>
            <a:noAutofit/>
          </a:bodyPr>
          <a:lstStyle/>
          <a:p>
            <a:pPr marL="0" indent="0">
              <a:buNone/>
            </a:pPr>
            <a:r>
              <a:rPr lang="en-US" altLang="ja-JP" sz="4000" b="1" dirty="0"/>
              <a:t>Decentralized AI</a:t>
            </a:r>
            <a:r>
              <a:rPr lang="ja-JP" altLang="en-US" sz="4000" b="1" dirty="0"/>
              <a:t>としての</a:t>
            </a:r>
            <a:r>
              <a:rPr lang="en-US" altLang="ja-JP" sz="4000" b="1" dirty="0" err="1"/>
              <a:t>Numerai</a:t>
            </a:r>
            <a:br>
              <a:rPr lang="en-US" altLang="ja-JP" sz="4000" dirty="0"/>
            </a:br>
            <a:r>
              <a:rPr lang="ja-JP" altLang="en-US" sz="3200" dirty="0"/>
              <a:t>論文「</a:t>
            </a:r>
            <a:r>
              <a:rPr lang="en-US" altLang="ja-JP" sz="3200" dirty="0"/>
              <a:t>Advances in Financial Machine </a:t>
            </a:r>
            <a:r>
              <a:rPr lang="en-US" altLang="ja-JP" sz="3200" dirty="0" err="1"/>
              <a:t>Learning:Numerai‘s</a:t>
            </a:r>
            <a:r>
              <a:rPr lang="en-US" altLang="ja-JP" sz="3200" dirty="0"/>
              <a:t> Tournament</a:t>
            </a:r>
            <a:r>
              <a:rPr lang="ja-JP" altLang="en-US" sz="3200" dirty="0"/>
              <a:t>」を再読</a:t>
            </a:r>
            <a:br>
              <a:rPr lang="en-US" altLang="ja-JP" sz="4000" dirty="0"/>
            </a:br>
            <a:br>
              <a:rPr lang="en-US" altLang="ja-JP" sz="4000" dirty="0"/>
            </a:br>
            <a:r>
              <a:rPr lang="en-US" altLang="ja-JP" sz="4000" b="1" dirty="0" err="1"/>
              <a:t>Numerai</a:t>
            </a:r>
            <a:r>
              <a:rPr lang="en-US" altLang="ja-JP" sz="4000" b="1" dirty="0"/>
              <a:t> as Decentralized AI</a:t>
            </a:r>
            <a:br>
              <a:rPr lang="en-US" altLang="ja-JP" sz="3200" dirty="0"/>
            </a:br>
            <a:r>
              <a:rPr lang="en-US" altLang="ja-JP" sz="3200" dirty="0"/>
              <a:t>Revisiting the Paper: Advances in Financial Machine Learning-</a:t>
            </a:r>
            <a:r>
              <a:rPr lang="en-US" altLang="ja-JP" sz="3200" dirty="0" err="1"/>
              <a:t>Numerai’s</a:t>
            </a:r>
            <a:r>
              <a:rPr lang="en-US" altLang="ja-JP" sz="3200" dirty="0"/>
              <a:t> Tournament</a:t>
            </a:r>
            <a:br>
              <a:rPr lang="en-US" altLang="ja-JP" sz="3200" dirty="0"/>
            </a:br>
            <a:r>
              <a:rPr lang="en-US" altLang="ja-JP" sz="2400" dirty="0">
                <a:solidFill>
                  <a:srgbClr val="FF0000"/>
                </a:solidFill>
                <a:latin typeface="HG創英角ﾎﾟｯﾌﾟ体" panose="040B0A09000000000000" pitchFamily="49" charset="-128"/>
                <a:ea typeface="HG創英角ﾎﾟｯﾌﾟ体" panose="040B0A09000000000000" pitchFamily="49" charset="-128"/>
              </a:rPr>
              <a:t>If you already know this paper, just let it go.</a:t>
            </a:r>
            <a:br>
              <a:rPr lang="en-US" altLang="ja-JP" sz="2400" dirty="0">
                <a:solidFill>
                  <a:srgbClr val="FF0000"/>
                </a:solidFill>
                <a:latin typeface="HG創英角ﾎﾟｯﾌﾟ体" panose="040B0A09000000000000" pitchFamily="49" charset="-128"/>
                <a:ea typeface="HG創英角ﾎﾟｯﾌﾟ体" panose="040B0A09000000000000" pitchFamily="49" charset="-128"/>
              </a:rPr>
            </a:br>
            <a:br>
              <a:rPr lang="en-US" altLang="ja-JP" sz="3200" dirty="0"/>
            </a:br>
            <a:r>
              <a:rPr lang="en-US" altLang="ja-JP" sz="1800" b="1" dirty="0"/>
              <a:t>Lopez de Prado, M. (2019). Advances in Financial Machine Learning: </a:t>
            </a:r>
            <a:r>
              <a:rPr lang="en-US" altLang="ja-JP" sz="1800" b="1" dirty="0" err="1"/>
              <a:t>Numerai‘s</a:t>
            </a:r>
            <a:r>
              <a:rPr lang="en-US" altLang="ja-JP" sz="1800" b="1" dirty="0"/>
              <a:t> Tournament. Cornell University - Operations Research &amp; Industrial Engineering; Abu Dhabi Investment Authority; True Positive Technologies. </a:t>
            </a:r>
            <a:br>
              <a:rPr lang="en-US" altLang="ja-JP" sz="1800" b="1" dirty="0"/>
            </a:br>
            <a:r>
              <a:rPr lang="en-US" altLang="ja-JP" sz="1800" b="1" dirty="0"/>
              <a:t>Retrieved from</a:t>
            </a:r>
            <a:r>
              <a:rPr lang="ja-JP" altLang="en-US" sz="1800" b="1" dirty="0"/>
              <a:t> </a:t>
            </a:r>
            <a:r>
              <a:rPr lang="en-US" altLang="ja-JP" sz="1800" b="1" dirty="0">
                <a:hlinkClick r:id="rId2"/>
              </a:rPr>
              <a:t>https://papers.ssrn.com/sol3/papers.cfm?abstract_id=3478927</a:t>
            </a:r>
            <a:br>
              <a:rPr lang="en-US" altLang="ja-JP" sz="1800" b="1" dirty="0"/>
            </a:br>
            <a:endParaRPr kumimoji="1" lang="ja-JP" altLang="en-US" sz="4000" b="1" dirty="0"/>
          </a:p>
        </p:txBody>
      </p:sp>
    </p:spTree>
    <p:extLst>
      <p:ext uri="{BB962C8B-B14F-4D97-AF65-F5344CB8AC3E}">
        <p14:creationId xmlns:p14="http://schemas.microsoft.com/office/powerpoint/2010/main" val="2767401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4049FF8-AF68-AF82-2039-F419973CEA81}"/>
              </a:ext>
            </a:extLst>
          </p:cNvPr>
          <p:cNvSpPr>
            <a:spLocks noGrp="1"/>
          </p:cNvSpPr>
          <p:nvPr>
            <p:ph type="title"/>
          </p:nvPr>
        </p:nvSpPr>
        <p:spPr/>
        <p:txBody>
          <a:bodyPr/>
          <a:lstStyle/>
          <a:p>
            <a:r>
              <a:rPr lang="en-US" altLang="ja-JP" b="1" dirty="0"/>
              <a:t>Decentralized AI</a:t>
            </a:r>
            <a:r>
              <a:rPr lang="ja-JP" altLang="en-US" b="1" dirty="0"/>
              <a:t>としての</a:t>
            </a:r>
            <a:r>
              <a:rPr lang="en-US" altLang="ja-JP" b="1" dirty="0" err="1"/>
              <a:t>Numerai</a:t>
            </a:r>
            <a:br>
              <a:rPr lang="en-US" altLang="ja-JP" b="1" dirty="0"/>
            </a:br>
            <a:r>
              <a:rPr lang="en-US" altLang="ja-JP" b="1" dirty="0" err="1"/>
              <a:t>Numerai</a:t>
            </a:r>
            <a:r>
              <a:rPr lang="en-US" altLang="ja-JP" b="1" dirty="0"/>
              <a:t> as Decentralized AI</a:t>
            </a:r>
            <a:endParaRPr lang="ja-JP" altLang="en-US" b="1" dirty="0"/>
          </a:p>
        </p:txBody>
      </p:sp>
      <p:pic>
        <p:nvPicPr>
          <p:cNvPr id="3" name="コンテンツ プレースホルダー 2">
            <a:extLst>
              <a:ext uri="{FF2B5EF4-FFF2-40B4-BE49-F238E27FC236}">
                <a16:creationId xmlns:a16="http://schemas.microsoft.com/office/drawing/2014/main" id="{185CE754-A0DB-3CFA-DD6B-2E25D553289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10811" y="1004977"/>
            <a:ext cx="8170377" cy="5247621"/>
          </a:xfrm>
        </p:spPr>
      </p:pic>
      <p:sp>
        <p:nvSpPr>
          <p:cNvPr id="8" name="日付プレースホルダー 7">
            <a:extLst>
              <a:ext uri="{FF2B5EF4-FFF2-40B4-BE49-F238E27FC236}">
                <a16:creationId xmlns:a16="http://schemas.microsoft.com/office/drawing/2014/main" id="{1EF2852C-F8B7-B905-FF12-5BA49D81F060}"/>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E28019CC-E3EB-417E-2964-02C8350E0721}"/>
              </a:ext>
            </a:extLst>
          </p:cNvPr>
          <p:cNvSpPr>
            <a:spLocks noGrp="1"/>
          </p:cNvSpPr>
          <p:nvPr>
            <p:ph type="sldNum" sz="quarter" idx="12"/>
          </p:nvPr>
        </p:nvSpPr>
        <p:spPr/>
        <p:txBody>
          <a:bodyPr/>
          <a:lstStyle/>
          <a:p>
            <a:fld id="{3BB876C2-8946-444B-B6D9-1B3467709539}" type="slidenum">
              <a:rPr kumimoji="1" lang="ja-JP" altLang="en-US" smtClean="0"/>
              <a:t>6</a:t>
            </a:fld>
            <a:endParaRPr kumimoji="1" lang="ja-JP" altLang="en-US" dirty="0"/>
          </a:p>
        </p:txBody>
      </p:sp>
      <p:sp>
        <p:nvSpPr>
          <p:cNvPr id="4" name="テキスト ボックス 3">
            <a:extLst>
              <a:ext uri="{FF2B5EF4-FFF2-40B4-BE49-F238E27FC236}">
                <a16:creationId xmlns:a16="http://schemas.microsoft.com/office/drawing/2014/main" id="{DDB54857-8EEF-A3B5-1CC9-3CA88B5DE55C}"/>
              </a:ext>
            </a:extLst>
          </p:cNvPr>
          <p:cNvSpPr txBox="1"/>
          <p:nvPr/>
        </p:nvSpPr>
        <p:spPr>
          <a:xfrm>
            <a:off x="2010811" y="6244590"/>
            <a:ext cx="6917278" cy="600164"/>
          </a:xfrm>
          <a:prstGeom prst="rect">
            <a:avLst/>
          </a:prstGeom>
          <a:noFill/>
        </p:spPr>
        <p:txBody>
          <a:bodyPr wrap="none" rtlCol="0">
            <a:spAutoFit/>
          </a:bodyPr>
          <a:lstStyle/>
          <a:p>
            <a:r>
              <a:rPr kumimoji="1" lang="en-US" altLang="ja-JP" sz="1100" dirty="0" err="1"/>
              <a:t>Numerai</a:t>
            </a:r>
            <a:r>
              <a:rPr kumimoji="1" lang="en-US" altLang="ja-JP" sz="1100" dirty="0"/>
              <a:t>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lang="en-US" altLang="ja-JP" sz="1100" dirty="0"/>
              <a:t>※</a:t>
            </a:r>
            <a:r>
              <a:rPr kumimoji="1" lang="en-US" altLang="ja-JP" sz="1100" dirty="0"/>
              <a:t>True Contribution (TC)</a:t>
            </a:r>
            <a:r>
              <a:rPr kumimoji="1" lang="ja-JP" altLang="en-US" sz="1100" dirty="0"/>
              <a:t>　</a:t>
            </a:r>
            <a:r>
              <a:rPr lang="ja-JP" altLang="en-US" sz="1100" dirty="0"/>
              <a:t>は現在、利用されていません 。</a:t>
            </a:r>
            <a:r>
              <a:rPr lang="en-US" altLang="ja-JP" sz="1100" dirty="0"/>
              <a:t>True Contribution (TC) is currently not in use.</a:t>
            </a:r>
            <a:endParaRPr kumimoji="1" lang="ja-JP" altLang="en-US" sz="1100" dirty="0"/>
          </a:p>
        </p:txBody>
      </p:sp>
    </p:spTree>
    <p:extLst>
      <p:ext uri="{BB962C8B-B14F-4D97-AF65-F5344CB8AC3E}">
        <p14:creationId xmlns:p14="http://schemas.microsoft.com/office/powerpoint/2010/main" val="295032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0087A-C86B-C392-F3CE-7DB2BC4C0C1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AF5B7F5-732F-C288-A50D-3D1C9E32BF8D}"/>
              </a:ext>
            </a:extLst>
          </p:cNvPr>
          <p:cNvSpPr>
            <a:spLocks noGrp="1"/>
          </p:cNvSpPr>
          <p:nvPr>
            <p:ph type="title"/>
          </p:nvPr>
        </p:nvSpPr>
        <p:spPr/>
        <p:txBody>
          <a:bodyPr vert="horz" lIns="91440" tIns="45720" rIns="91440" bIns="45720" rtlCol="0" anchor="ctr">
            <a:normAutofit/>
          </a:bodyPr>
          <a:lstStyle/>
          <a:p>
            <a:r>
              <a:rPr lang="en-US" altLang="ja-JP" b="1" dirty="0" err="1"/>
              <a:t>Numerai</a:t>
            </a:r>
            <a:r>
              <a:rPr lang="ja-JP" altLang="en-US" b="1" dirty="0"/>
              <a:t>とステークホルダ</a:t>
            </a:r>
            <a:br>
              <a:rPr lang="en-US" altLang="ja-JP" b="1" dirty="0"/>
            </a:br>
            <a:r>
              <a:rPr lang="en-US" altLang="ja-JP" b="1" dirty="0" err="1"/>
              <a:t>Numerai</a:t>
            </a:r>
            <a:r>
              <a:rPr lang="en-US" altLang="ja-JP" b="1" dirty="0"/>
              <a:t> and Stakeholders</a:t>
            </a:r>
            <a:endParaRPr lang="ja-JP" altLang="en-US" b="1" dirty="0"/>
          </a:p>
        </p:txBody>
      </p:sp>
      <p:pic>
        <p:nvPicPr>
          <p:cNvPr id="3" name="コンテンツ プレースホルダー 2">
            <a:extLst>
              <a:ext uri="{FF2B5EF4-FFF2-40B4-BE49-F238E27FC236}">
                <a16:creationId xmlns:a16="http://schemas.microsoft.com/office/drawing/2014/main" id="{E467AC56-B570-2114-A7F6-9B7F2F29A05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40467" y="1000973"/>
            <a:ext cx="8170377" cy="5247621"/>
          </a:xfrm>
        </p:spPr>
      </p:pic>
      <p:sp>
        <p:nvSpPr>
          <p:cNvPr id="8" name="日付プレースホルダー 7">
            <a:extLst>
              <a:ext uri="{FF2B5EF4-FFF2-40B4-BE49-F238E27FC236}">
                <a16:creationId xmlns:a16="http://schemas.microsoft.com/office/drawing/2014/main" id="{CFE222B4-ADA3-87EB-11D5-38577EFCEC7D}"/>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CE401DED-585F-0B20-AED0-3C7365279472}"/>
              </a:ext>
            </a:extLst>
          </p:cNvPr>
          <p:cNvSpPr>
            <a:spLocks noGrp="1"/>
          </p:cNvSpPr>
          <p:nvPr>
            <p:ph type="sldNum" sz="quarter" idx="12"/>
          </p:nvPr>
        </p:nvSpPr>
        <p:spPr/>
        <p:txBody>
          <a:bodyPr/>
          <a:lstStyle/>
          <a:p>
            <a:fld id="{3BB876C2-8946-444B-B6D9-1B3467709539}" type="slidenum">
              <a:rPr kumimoji="1" lang="ja-JP" altLang="en-US" smtClean="0"/>
              <a:t>7</a:t>
            </a:fld>
            <a:endParaRPr kumimoji="1" lang="ja-JP" altLang="en-US" dirty="0"/>
          </a:p>
        </p:txBody>
      </p:sp>
      <p:sp>
        <p:nvSpPr>
          <p:cNvPr id="4" name="テキスト ボックス 3">
            <a:extLst>
              <a:ext uri="{FF2B5EF4-FFF2-40B4-BE49-F238E27FC236}">
                <a16:creationId xmlns:a16="http://schemas.microsoft.com/office/drawing/2014/main" id="{82114784-C764-3D03-AA1E-CC0FE8DAFAEE}"/>
              </a:ext>
            </a:extLst>
          </p:cNvPr>
          <p:cNvSpPr txBox="1"/>
          <p:nvPr/>
        </p:nvSpPr>
        <p:spPr>
          <a:xfrm>
            <a:off x="2010811" y="6244590"/>
            <a:ext cx="8261902" cy="600164"/>
          </a:xfrm>
          <a:prstGeom prst="rect">
            <a:avLst/>
          </a:prstGeom>
          <a:noFill/>
        </p:spPr>
        <p:txBody>
          <a:bodyPr wrap="square" rtlCol="0">
            <a:spAutoFit/>
          </a:bodyPr>
          <a:lstStyle/>
          <a:p>
            <a:r>
              <a:rPr kumimoji="1" lang="en-US" altLang="ja-JP" sz="1100" dirty="0" err="1"/>
              <a:t>Numerai</a:t>
            </a:r>
            <a:r>
              <a:rPr kumimoji="1" lang="en-US" altLang="ja-JP" sz="1100" dirty="0"/>
              <a:t>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kumimoji="1" lang="en-US" altLang="ja-JP" sz="1100" dirty="0"/>
              <a:t>True Contribution (TC)</a:t>
            </a:r>
            <a:r>
              <a:rPr kumimoji="1" lang="ja-JP" altLang="en-US" sz="1100" dirty="0"/>
              <a:t>　</a:t>
            </a:r>
            <a:r>
              <a:rPr lang="ja-JP" altLang="en-US" sz="1100" dirty="0"/>
              <a:t>は現在、利用されていません。 </a:t>
            </a:r>
            <a:r>
              <a:rPr lang="en-US" altLang="ja-JP" sz="1100" dirty="0"/>
              <a:t>True Contribution (TC) is currently not in use.</a:t>
            </a:r>
            <a:endParaRPr kumimoji="1" lang="ja-JP" altLang="en-US" sz="1100" dirty="0"/>
          </a:p>
        </p:txBody>
      </p:sp>
      <p:sp>
        <p:nvSpPr>
          <p:cNvPr id="2" name="四角形: 角を丸くする 1">
            <a:extLst>
              <a:ext uri="{FF2B5EF4-FFF2-40B4-BE49-F238E27FC236}">
                <a16:creationId xmlns:a16="http://schemas.microsoft.com/office/drawing/2014/main" id="{540F51FD-5AFA-1CAE-4C1D-8460F1D038E3}"/>
              </a:ext>
            </a:extLst>
          </p:cNvPr>
          <p:cNvSpPr/>
          <p:nvPr/>
        </p:nvSpPr>
        <p:spPr>
          <a:xfrm>
            <a:off x="2116667" y="1075268"/>
            <a:ext cx="7967133" cy="1600200"/>
          </a:xfrm>
          <a:custGeom>
            <a:avLst/>
            <a:gdLst>
              <a:gd name="connsiteX0" fmla="*/ 0 w 7967133"/>
              <a:gd name="connsiteY0" fmla="*/ 266705 h 1600200"/>
              <a:gd name="connsiteX1" fmla="*/ 266705 w 7967133"/>
              <a:gd name="connsiteY1" fmla="*/ 0 h 1600200"/>
              <a:gd name="connsiteX2" fmla="*/ 987204 w 7967133"/>
              <a:gd name="connsiteY2" fmla="*/ 0 h 1600200"/>
              <a:gd name="connsiteX3" fmla="*/ 1484692 w 7967133"/>
              <a:gd name="connsiteY3" fmla="*/ 0 h 1600200"/>
              <a:gd name="connsiteX4" fmla="*/ 1907842 w 7967133"/>
              <a:gd name="connsiteY4" fmla="*/ 0 h 1600200"/>
              <a:gd name="connsiteX5" fmla="*/ 2554004 w 7967133"/>
              <a:gd name="connsiteY5" fmla="*/ 0 h 1600200"/>
              <a:gd name="connsiteX6" fmla="*/ 3051492 w 7967133"/>
              <a:gd name="connsiteY6" fmla="*/ 0 h 1600200"/>
              <a:gd name="connsiteX7" fmla="*/ 3771991 w 7967133"/>
              <a:gd name="connsiteY7" fmla="*/ 0 h 1600200"/>
              <a:gd name="connsiteX8" fmla="*/ 4195142 w 7967133"/>
              <a:gd name="connsiteY8" fmla="*/ 0 h 1600200"/>
              <a:gd name="connsiteX9" fmla="*/ 4915641 w 7967133"/>
              <a:gd name="connsiteY9" fmla="*/ 0 h 1600200"/>
              <a:gd name="connsiteX10" fmla="*/ 5264454 w 7967133"/>
              <a:gd name="connsiteY10" fmla="*/ 0 h 1600200"/>
              <a:gd name="connsiteX11" fmla="*/ 5836279 w 7967133"/>
              <a:gd name="connsiteY11" fmla="*/ 0 h 1600200"/>
              <a:gd name="connsiteX12" fmla="*/ 6408104 w 7967133"/>
              <a:gd name="connsiteY12" fmla="*/ 0 h 1600200"/>
              <a:gd name="connsiteX13" fmla="*/ 6905591 w 7967133"/>
              <a:gd name="connsiteY13" fmla="*/ 0 h 1600200"/>
              <a:gd name="connsiteX14" fmla="*/ 7700428 w 7967133"/>
              <a:gd name="connsiteY14" fmla="*/ 0 h 1600200"/>
              <a:gd name="connsiteX15" fmla="*/ 7967133 w 7967133"/>
              <a:gd name="connsiteY15" fmla="*/ 266705 h 1600200"/>
              <a:gd name="connsiteX16" fmla="*/ 7967133 w 7967133"/>
              <a:gd name="connsiteY16" fmla="*/ 800100 h 1600200"/>
              <a:gd name="connsiteX17" fmla="*/ 7967133 w 7967133"/>
              <a:gd name="connsiteY17" fmla="*/ 1333495 h 1600200"/>
              <a:gd name="connsiteX18" fmla="*/ 7700428 w 7967133"/>
              <a:gd name="connsiteY18" fmla="*/ 1600200 h 1600200"/>
              <a:gd name="connsiteX19" fmla="*/ 7351615 w 7967133"/>
              <a:gd name="connsiteY19" fmla="*/ 1600200 h 1600200"/>
              <a:gd name="connsiteX20" fmla="*/ 6631116 w 7967133"/>
              <a:gd name="connsiteY20" fmla="*/ 1600200 h 1600200"/>
              <a:gd name="connsiteX21" fmla="*/ 6059291 w 7967133"/>
              <a:gd name="connsiteY21" fmla="*/ 1600200 h 1600200"/>
              <a:gd name="connsiteX22" fmla="*/ 5636140 w 7967133"/>
              <a:gd name="connsiteY22" fmla="*/ 1600200 h 1600200"/>
              <a:gd name="connsiteX23" fmla="*/ 5064315 w 7967133"/>
              <a:gd name="connsiteY23" fmla="*/ 1600200 h 1600200"/>
              <a:gd name="connsiteX24" fmla="*/ 4715502 w 7967133"/>
              <a:gd name="connsiteY24" fmla="*/ 1600200 h 1600200"/>
              <a:gd name="connsiteX25" fmla="*/ 4366689 w 7967133"/>
              <a:gd name="connsiteY25" fmla="*/ 1600200 h 1600200"/>
              <a:gd name="connsiteX26" fmla="*/ 3794864 w 7967133"/>
              <a:gd name="connsiteY26" fmla="*/ 1600200 h 1600200"/>
              <a:gd name="connsiteX27" fmla="*/ 3371714 w 7967133"/>
              <a:gd name="connsiteY27" fmla="*/ 1600200 h 1600200"/>
              <a:gd name="connsiteX28" fmla="*/ 2725552 w 7967133"/>
              <a:gd name="connsiteY28" fmla="*/ 1600200 h 1600200"/>
              <a:gd name="connsiteX29" fmla="*/ 2302401 w 7967133"/>
              <a:gd name="connsiteY29" fmla="*/ 1600200 h 1600200"/>
              <a:gd name="connsiteX30" fmla="*/ 1656239 w 7967133"/>
              <a:gd name="connsiteY30" fmla="*/ 1600200 h 1600200"/>
              <a:gd name="connsiteX31" fmla="*/ 1307426 w 7967133"/>
              <a:gd name="connsiteY31" fmla="*/ 1600200 h 1600200"/>
              <a:gd name="connsiteX32" fmla="*/ 266705 w 7967133"/>
              <a:gd name="connsiteY32" fmla="*/ 1600200 h 1600200"/>
              <a:gd name="connsiteX33" fmla="*/ 0 w 7967133"/>
              <a:gd name="connsiteY33" fmla="*/ 1333495 h 1600200"/>
              <a:gd name="connsiteX34" fmla="*/ 0 w 7967133"/>
              <a:gd name="connsiteY34" fmla="*/ 800100 h 1600200"/>
              <a:gd name="connsiteX35" fmla="*/ 0 w 7967133"/>
              <a:gd name="connsiteY35" fmla="*/ 266705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67133" h="1600200" extrusionOk="0">
                <a:moveTo>
                  <a:pt x="0" y="266705"/>
                </a:moveTo>
                <a:cubicBezTo>
                  <a:pt x="-13280" y="111217"/>
                  <a:pt x="115491" y="1470"/>
                  <a:pt x="266705" y="0"/>
                </a:cubicBezTo>
                <a:cubicBezTo>
                  <a:pt x="537425" y="-54134"/>
                  <a:pt x="761993" y="8427"/>
                  <a:pt x="987204" y="0"/>
                </a:cubicBezTo>
                <a:cubicBezTo>
                  <a:pt x="1212415" y="-8427"/>
                  <a:pt x="1265761" y="31401"/>
                  <a:pt x="1484692" y="0"/>
                </a:cubicBezTo>
                <a:cubicBezTo>
                  <a:pt x="1703623" y="-31401"/>
                  <a:pt x="1722616" y="33308"/>
                  <a:pt x="1907842" y="0"/>
                </a:cubicBezTo>
                <a:cubicBezTo>
                  <a:pt x="2093068" y="-33308"/>
                  <a:pt x="2330034" y="57707"/>
                  <a:pt x="2554004" y="0"/>
                </a:cubicBezTo>
                <a:cubicBezTo>
                  <a:pt x="2777974" y="-57707"/>
                  <a:pt x="2870188" y="16477"/>
                  <a:pt x="3051492" y="0"/>
                </a:cubicBezTo>
                <a:cubicBezTo>
                  <a:pt x="3232796" y="-16477"/>
                  <a:pt x="3457266" y="7339"/>
                  <a:pt x="3771991" y="0"/>
                </a:cubicBezTo>
                <a:cubicBezTo>
                  <a:pt x="4086716" y="-7339"/>
                  <a:pt x="4066532" y="32901"/>
                  <a:pt x="4195142" y="0"/>
                </a:cubicBezTo>
                <a:cubicBezTo>
                  <a:pt x="4323752" y="-32901"/>
                  <a:pt x="4555588" y="57537"/>
                  <a:pt x="4915641" y="0"/>
                </a:cubicBezTo>
                <a:cubicBezTo>
                  <a:pt x="5275694" y="-57537"/>
                  <a:pt x="5176384" y="38495"/>
                  <a:pt x="5264454" y="0"/>
                </a:cubicBezTo>
                <a:cubicBezTo>
                  <a:pt x="5352524" y="-38495"/>
                  <a:pt x="5706132" y="60701"/>
                  <a:pt x="5836279" y="0"/>
                </a:cubicBezTo>
                <a:cubicBezTo>
                  <a:pt x="5966426" y="-60701"/>
                  <a:pt x="6266323" y="12566"/>
                  <a:pt x="6408104" y="0"/>
                </a:cubicBezTo>
                <a:cubicBezTo>
                  <a:pt x="6549885" y="-12566"/>
                  <a:pt x="6685842" y="25183"/>
                  <a:pt x="6905591" y="0"/>
                </a:cubicBezTo>
                <a:cubicBezTo>
                  <a:pt x="7125340" y="-25183"/>
                  <a:pt x="7538565" y="58023"/>
                  <a:pt x="7700428" y="0"/>
                </a:cubicBezTo>
                <a:cubicBezTo>
                  <a:pt x="7851657" y="-4881"/>
                  <a:pt x="7934715" y="106876"/>
                  <a:pt x="7967133" y="266705"/>
                </a:cubicBezTo>
                <a:cubicBezTo>
                  <a:pt x="8000550" y="468244"/>
                  <a:pt x="7954642" y="602079"/>
                  <a:pt x="7967133" y="800100"/>
                </a:cubicBezTo>
                <a:cubicBezTo>
                  <a:pt x="7979624" y="998121"/>
                  <a:pt x="7948892" y="1090258"/>
                  <a:pt x="7967133" y="1333495"/>
                </a:cubicBezTo>
                <a:cubicBezTo>
                  <a:pt x="7954307" y="1442209"/>
                  <a:pt x="7870710" y="1595531"/>
                  <a:pt x="7700428" y="1600200"/>
                </a:cubicBezTo>
                <a:cubicBezTo>
                  <a:pt x="7575365" y="1604329"/>
                  <a:pt x="7422623" y="1566585"/>
                  <a:pt x="7351615" y="1600200"/>
                </a:cubicBezTo>
                <a:cubicBezTo>
                  <a:pt x="7280607" y="1633815"/>
                  <a:pt x="6887705" y="1584928"/>
                  <a:pt x="6631116" y="1600200"/>
                </a:cubicBezTo>
                <a:cubicBezTo>
                  <a:pt x="6374527" y="1615472"/>
                  <a:pt x="6302422" y="1549312"/>
                  <a:pt x="6059291" y="1600200"/>
                </a:cubicBezTo>
                <a:cubicBezTo>
                  <a:pt x="5816160" y="1651088"/>
                  <a:pt x="5788829" y="1561374"/>
                  <a:pt x="5636140" y="1600200"/>
                </a:cubicBezTo>
                <a:cubicBezTo>
                  <a:pt x="5483451" y="1639026"/>
                  <a:pt x="5316504" y="1574089"/>
                  <a:pt x="5064315" y="1600200"/>
                </a:cubicBezTo>
                <a:cubicBezTo>
                  <a:pt x="4812127" y="1626311"/>
                  <a:pt x="4817568" y="1575796"/>
                  <a:pt x="4715502" y="1600200"/>
                </a:cubicBezTo>
                <a:cubicBezTo>
                  <a:pt x="4613436" y="1624604"/>
                  <a:pt x="4466608" y="1587092"/>
                  <a:pt x="4366689" y="1600200"/>
                </a:cubicBezTo>
                <a:cubicBezTo>
                  <a:pt x="4266770" y="1613308"/>
                  <a:pt x="3939225" y="1548200"/>
                  <a:pt x="3794864" y="1600200"/>
                </a:cubicBezTo>
                <a:cubicBezTo>
                  <a:pt x="3650504" y="1652200"/>
                  <a:pt x="3485827" y="1592063"/>
                  <a:pt x="3371714" y="1600200"/>
                </a:cubicBezTo>
                <a:cubicBezTo>
                  <a:pt x="3257601" y="1608337"/>
                  <a:pt x="2989133" y="1570931"/>
                  <a:pt x="2725552" y="1600200"/>
                </a:cubicBezTo>
                <a:cubicBezTo>
                  <a:pt x="2461971" y="1629469"/>
                  <a:pt x="2498895" y="1560025"/>
                  <a:pt x="2302401" y="1600200"/>
                </a:cubicBezTo>
                <a:cubicBezTo>
                  <a:pt x="2105907" y="1640375"/>
                  <a:pt x="1917348" y="1587941"/>
                  <a:pt x="1656239" y="1600200"/>
                </a:cubicBezTo>
                <a:cubicBezTo>
                  <a:pt x="1395130" y="1612459"/>
                  <a:pt x="1447595" y="1564221"/>
                  <a:pt x="1307426" y="1600200"/>
                </a:cubicBezTo>
                <a:cubicBezTo>
                  <a:pt x="1167257" y="1636179"/>
                  <a:pt x="540920" y="1531770"/>
                  <a:pt x="266705" y="1600200"/>
                </a:cubicBezTo>
                <a:cubicBezTo>
                  <a:pt x="147629" y="1626369"/>
                  <a:pt x="21227" y="1468101"/>
                  <a:pt x="0" y="1333495"/>
                </a:cubicBezTo>
                <a:cubicBezTo>
                  <a:pt x="-8932" y="1155517"/>
                  <a:pt x="771" y="938023"/>
                  <a:pt x="0" y="800100"/>
                </a:cubicBezTo>
                <a:cubicBezTo>
                  <a:pt x="-771" y="662177"/>
                  <a:pt x="46617" y="422369"/>
                  <a:pt x="0" y="2667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2F7FF6C-6122-35C8-418F-EA214F649952}"/>
              </a:ext>
            </a:extLst>
          </p:cNvPr>
          <p:cNvSpPr txBox="1"/>
          <p:nvPr/>
        </p:nvSpPr>
        <p:spPr>
          <a:xfrm>
            <a:off x="2174341" y="1083555"/>
            <a:ext cx="1704313" cy="400110"/>
          </a:xfrm>
          <a:prstGeom prst="rect">
            <a:avLst/>
          </a:prstGeom>
          <a:noFill/>
        </p:spPr>
        <p:txBody>
          <a:bodyPr wrap="none" rtlCol="0">
            <a:spAutoFit/>
          </a:bodyPr>
          <a:lstStyle/>
          <a:p>
            <a:r>
              <a:rPr lang="en-US" altLang="ja-JP" sz="2000" b="1" dirty="0">
                <a:solidFill>
                  <a:srgbClr val="FF0000"/>
                </a:solidFill>
              </a:rPr>
              <a:t>C</a:t>
            </a:r>
            <a:r>
              <a:rPr kumimoji="1" lang="en-US" altLang="ja-JP" sz="2000" b="1" dirty="0">
                <a:solidFill>
                  <a:srgbClr val="FF0000"/>
                </a:solidFill>
              </a:rPr>
              <a:t>ontestant</a:t>
            </a:r>
            <a:r>
              <a:rPr lang="en-US" altLang="ja-JP" sz="2000" b="1" dirty="0">
                <a:solidFill>
                  <a:srgbClr val="FF0000"/>
                </a:solidFill>
              </a:rPr>
              <a:t>s</a:t>
            </a:r>
            <a:endParaRPr kumimoji="1" lang="ja-JP" altLang="en-US" sz="2000" b="1" dirty="0">
              <a:solidFill>
                <a:srgbClr val="FF0000"/>
              </a:solidFill>
            </a:endParaRPr>
          </a:p>
        </p:txBody>
      </p:sp>
      <p:sp>
        <p:nvSpPr>
          <p:cNvPr id="7" name="四角形: 角を丸くする 6">
            <a:extLst>
              <a:ext uri="{FF2B5EF4-FFF2-40B4-BE49-F238E27FC236}">
                <a16:creationId xmlns:a16="http://schemas.microsoft.com/office/drawing/2014/main" id="{92C450B8-D034-D3DE-CADD-9993BA208644}"/>
              </a:ext>
            </a:extLst>
          </p:cNvPr>
          <p:cNvSpPr/>
          <p:nvPr/>
        </p:nvSpPr>
        <p:spPr>
          <a:xfrm>
            <a:off x="2091268" y="2904070"/>
            <a:ext cx="4913526" cy="3232763"/>
          </a:xfrm>
          <a:custGeom>
            <a:avLst/>
            <a:gdLst>
              <a:gd name="connsiteX0" fmla="*/ 0 w 4913526"/>
              <a:gd name="connsiteY0" fmla="*/ 538805 h 3232763"/>
              <a:gd name="connsiteX1" fmla="*/ 538805 w 4913526"/>
              <a:gd name="connsiteY1" fmla="*/ 0 h 3232763"/>
              <a:gd name="connsiteX2" fmla="*/ 1163511 w 4913526"/>
              <a:gd name="connsiteY2" fmla="*/ 0 h 3232763"/>
              <a:gd name="connsiteX3" fmla="*/ 1673140 w 4913526"/>
              <a:gd name="connsiteY3" fmla="*/ 0 h 3232763"/>
              <a:gd name="connsiteX4" fmla="*/ 2144410 w 4913526"/>
              <a:gd name="connsiteY4" fmla="*/ 0 h 3232763"/>
              <a:gd name="connsiteX5" fmla="*/ 2730757 w 4913526"/>
              <a:gd name="connsiteY5" fmla="*/ 0 h 3232763"/>
              <a:gd name="connsiteX6" fmla="*/ 3240386 w 4913526"/>
              <a:gd name="connsiteY6" fmla="*/ 0 h 3232763"/>
              <a:gd name="connsiteX7" fmla="*/ 3865092 w 4913526"/>
              <a:gd name="connsiteY7" fmla="*/ 0 h 3232763"/>
              <a:gd name="connsiteX8" fmla="*/ 4374721 w 4913526"/>
              <a:gd name="connsiteY8" fmla="*/ 0 h 3232763"/>
              <a:gd name="connsiteX9" fmla="*/ 4913526 w 4913526"/>
              <a:gd name="connsiteY9" fmla="*/ 538805 h 3232763"/>
              <a:gd name="connsiteX10" fmla="*/ 4913526 w 4913526"/>
              <a:gd name="connsiteY10" fmla="*/ 1034490 h 3232763"/>
              <a:gd name="connsiteX11" fmla="*/ 4913526 w 4913526"/>
              <a:gd name="connsiteY11" fmla="*/ 1573278 h 3232763"/>
              <a:gd name="connsiteX12" fmla="*/ 4913526 w 4913526"/>
              <a:gd name="connsiteY12" fmla="*/ 2090515 h 3232763"/>
              <a:gd name="connsiteX13" fmla="*/ 4913526 w 4913526"/>
              <a:gd name="connsiteY13" fmla="*/ 2693958 h 3232763"/>
              <a:gd name="connsiteX14" fmla="*/ 4374721 w 4913526"/>
              <a:gd name="connsiteY14" fmla="*/ 3232763 h 3232763"/>
              <a:gd name="connsiteX15" fmla="*/ 3826733 w 4913526"/>
              <a:gd name="connsiteY15" fmla="*/ 3232763 h 3232763"/>
              <a:gd name="connsiteX16" fmla="*/ 3202027 w 4913526"/>
              <a:gd name="connsiteY16" fmla="*/ 3232763 h 3232763"/>
              <a:gd name="connsiteX17" fmla="*/ 2654039 w 4913526"/>
              <a:gd name="connsiteY17" fmla="*/ 3232763 h 3232763"/>
              <a:gd name="connsiteX18" fmla="*/ 2221128 w 4913526"/>
              <a:gd name="connsiteY18" fmla="*/ 3232763 h 3232763"/>
              <a:gd name="connsiteX19" fmla="*/ 1749858 w 4913526"/>
              <a:gd name="connsiteY19" fmla="*/ 3232763 h 3232763"/>
              <a:gd name="connsiteX20" fmla="*/ 1125152 w 4913526"/>
              <a:gd name="connsiteY20" fmla="*/ 3232763 h 3232763"/>
              <a:gd name="connsiteX21" fmla="*/ 538805 w 4913526"/>
              <a:gd name="connsiteY21" fmla="*/ 3232763 h 3232763"/>
              <a:gd name="connsiteX22" fmla="*/ 0 w 4913526"/>
              <a:gd name="connsiteY22" fmla="*/ 2693958 h 3232763"/>
              <a:gd name="connsiteX23" fmla="*/ 0 w 4913526"/>
              <a:gd name="connsiteY23" fmla="*/ 2133618 h 3232763"/>
              <a:gd name="connsiteX24" fmla="*/ 0 w 4913526"/>
              <a:gd name="connsiteY24" fmla="*/ 1659485 h 3232763"/>
              <a:gd name="connsiteX25" fmla="*/ 0 w 4913526"/>
              <a:gd name="connsiteY25" fmla="*/ 1120696 h 3232763"/>
              <a:gd name="connsiteX26" fmla="*/ 0 w 4913526"/>
              <a:gd name="connsiteY26" fmla="*/ 538805 h 323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13526" h="3232763" extrusionOk="0">
                <a:moveTo>
                  <a:pt x="0" y="538805"/>
                </a:moveTo>
                <a:cubicBezTo>
                  <a:pt x="-50056" y="210355"/>
                  <a:pt x="193863" y="17778"/>
                  <a:pt x="538805" y="0"/>
                </a:cubicBezTo>
                <a:cubicBezTo>
                  <a:pt x="753070" y="-55036"/>
                  <a:pt x="893330" y="3880"/>
                  <a:pt x="1163511" y="0"/>
                </a:cubicBezTo>
                <a:cubicBezTo>
                  <a:pt x="1433692" y="-3880"/>
                  <a:pt x="1462958" y="1487"/>
                  <a:pt x="1673140" y="0"/>
                </a:cubicBezTo>
                <a:cubicBezTo>
                  <a:pt x="1883322" y="-1487"/>
                  <a:pt x="1994938" y="30957"/>
                  <a:pt x="2144410" y="0"/>
                </a:cubicBezTo>
                <a:cubicBezTo>
                  <a:pt x="2293882" y="-30957"/>
                  <a:pt x="2468340" y="34308"/>
                  <a:pt x="2730757" y="0"/>
                </a:cubicBezTo>
                <a:cubicBezTo>
                  <a:pt x="2993174" y="-34308"/>
                  <a:pt x="3008787" y="3397"/>
                  <a:pt x="3240386" y="0"/>
                </a:cubicBezTo>
                <a:cubicBezTo>
                  <a:pt x="3471985" y="-3397"/>
                  <a:pt x="3566524" y="62782"/>
                  <a:pt x="3865092" y="0"/>
                </a:cubicBezTo>
                <a:cubicBezTo>
                  <a:pt x="4163660" y="-62782"/>
                  <a:pt x="4245940" y="42167"/>
                  <a:pt x="4374721" y="0"/>
                </a:cubicBezTo>
                <a:cubicBezTo>
                  <a:pt x="4654028" y="30218"/>
                  <a:pt x="4859363" y="178409"/>
                  <a:pt x="4913526" y="538805"/>
                </a:cubicBezTo>
                <a:cubicBezTo>
                  <a:pt x="4927637" y="643336"/>
                  <a:pt x="4856691" y="804566"/>
                  <a:pt x="4913526" y="1034490"/>
                </a:cubicBezTo>
                <a:cubicBezTo>
                  <a:pt x="4970361" y="1264414"/>
                  <a:pt x="4877020" y="1355224"/>
                  <a:pt x="4913526" y="1573278"/>
                </a:cubicBezTo>
                <a:cubicBezTo>
                  <a:pt x="4950032" y="1791332"/>
                  <a:pt x="4909693" y="1961950"/>
                  <a:pt x="4913526" y="2090515"/>
                </a:cubicBezTo>
                <a:cubicBezTo>
                  <a:pt x="4917359" y="2219080"/>
                  <a:pt x="4889592" y="2401611"/>
                  <a:pt x="4913526" y="2693958"/>
                </a:cubicBezTo>
                <a:cubicBezTo>
                  <a:pt x="4964193" y="2928633"/>
                  <a:pt x="4641284" y="3220775"/>
                  <a:pt x="4374721" y="3232763"/>
                </a:cubicBezTo>
                <a:cubicBezTo>
                  <a:pt x="4256029" y="3298236"/>
                  <a:pt x="3960373" y="3188986"/>
                  <a:pt x="3826733" y="3232763"/>
                </a:cubicBezTo>
                <a:cubicBezTo>
                  <a:pt x="3693093" y="3276540"/>
                  <a:pt x="3449435" y="3177994"/>
                  <a:pt x="3202027" y="3232763"/>
                </a:cubicBezTo>
                <a:cubicBezTo>
                  <a:pt x="2954619" y="3287532"/>
                  <a:pt x="2845367" y="3175048"/>
                  <a:pt x="2654039" y="3232763"/>
                </a:cubicBezTo>
                <a:cubicBezTo>
                  <a:pt x="2462711" y="3290478"/>
                  <a:pt x="2356767" y="3222189"/>
                  <a:pt x="2221128" y="3232763"/>
                </a:cubicBezTo>
                <a:cubicBezTo>
                  <a:pt x="2085489" y="3243337"/>
                  <a:pt x="1947028" y="3205606"/>
                  <a:pt x="1749858" y="3232763"/>
                </a:cubicBezTo>
                <a:cubicBezTo>
                  <a:pt x="1552688" y="3259920"/>
                  <a:pt x="1420165" y="3193817"/>
                  <a:pt x="1125152" y="3232763"/>
                </a:cubicBezTo>
                <a:cubicBezTo>
                  <a:pt x="830139" y="3271709"/>
                  <a:pt x="790035" y="3225279"/>
                  <a:pt x="538805" y="3232763"/>
                </a:cubicBezTo>
                <a:cubicBezTo>
                  <a:pt x="266559" y="3282913"/>
                  <a:pt x="-8210" y="2995862"/>
                  <a:pt x="0" y="2693958"/>
                </a:cubicBezTo>
                <a:cubicBezTo>
                  <a:pt x="-21336" y="2531602"/>
                  <a:pt x="65378" y="2379392"/>
                  <a:pt x="0" y="2133618"/>
                </a:cubicBezTo>
                <a:cubicBezTo>
                  <a:pt x="-65378" y="1887844"/>
                  <a:pt x="27646" y="1831913"/>
                  <a:pt x="0" y="1659485"/>
                </a:cubicBezTo>
                <a:cubicBezTo>
                  <a:pt x="-27646" y="1487057"/>
                  <a:pt x="9284" y="1307688"/>
                  <a:pt x="0" y="1120696"/>
                </a:cubicBezTo>
                <a:cubicBezTo>
                  <a:pt x="-9284" y="933704"/>
                  <a:pt x="45846" y="666000"/>
                  <a:pt x="0" y="5388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3329721-CE6F-8B4E-CC0C-773DBF83051F}"/>
              </a:ext>
            </a:extLst>
          </p:cNvPr>
          <p:cNvSpPr txBox="1"/>
          <p:nvPr/>
        </p:nvSpPr>
        <p:spPr>
          <a:xfrm>
            <a:off x="7632226" y="2706598"/>
            <a:ext cx="2299027" cy="523220"/>
          </a:xfrm>
          <a:prstGeom prst="rect">
            <a:avLst/>
          </a:prstGeom>
          <a:noFill/>
        </p:spPr>
        <p:txBody>
          <a:bodyPr wrap="none" rtlCol="0">
            <a:spAutoFit/>
          </a:bodyPr>
          <a:lstStyle/>
          <a:p>
            <a:r>
              <a:rPr lang="en-US" altLang="ja-JP" sz="1400" b="1" dirty="0"/>
              <a:t>World</a:t>
            </a:r>
            <a:r>
              <a:rPr lang="ja-JP" altLang="en-US" sz="1400" b="1" dirty="0"/>
              <a:t> </a:t>
            </a:r>
            <a:r>
              <a:rPr lang="en-US" altLang="ja-JP" sz="1400" b="1" dirty="0"/>
              <a:t>30</a:t>
            </a:r>
            <a:r>
              <a:rPr lang="ja-JP" altLang="en-US" sz="1400" b="1" dirty="0"/>
              <a:t> </a:t>
            </a:r>
            <a:r>
              <a:rPr lang="en-US" altLang="ja-JP" sz="1400" b="1" dirty="0"/>
              <a:t>Markets</a:t>
            </a:r>
          </a:p>
          <a:p>
            <a:r>
              <a:rPr lang="en-US" altLang="ja-JP" sz="1400" b="1" dirty="0"/>
              <a:t>Market Neutral Strategy</a:t>
            </a:r>
            <a:endParaRPr kumimoji="1" lang="ja-JP" altLang="en-US" sz="1400" b="1" dirty="0"/>
          </a:p>
        </p:txBody>
      </p:sp>
      <p:pic>
        <p:nvPicPr>
          <p:cNvPr id="12" name="図 11">
            <a:extLst>
              <a:ext uri="{FF2B5EF4-FFF2-40B4-BE49-F238E27FC236}">
                <a16:creationId xmlns:a16="http://schemas.microsoft.com/office/drawing/2014/main" id="{41B539DF-3461-FEBB-46F1-51306F68E498}"/>
              </a:ext>
            </a:extLst>
          </p:cNvPr>
          <p:cNvPicPr>
            <a:picLocks noChangeAspect="1"/>
          </p:cNvPicPr>
          <p:nvPr/>
        </p:nvPicPr>
        <p:blipFill>
          <a:blip r:embed="rId5"/>
          <a:stretch>
            <a:fillRect/>
          </a:stretch>
        </p:blipFill>
        <p:spPr>
          <a:xfrm>
            <a:off x="8112672" y="3218601"/>
            <a:ext cx="1316974" cy="875666"/>
          </a:xfrm>
          <a:prstGeom prst="rect">
            <a:avLst/>
          </a:prstGeom>
        </p:spPr>
      </p:pic>
      <p:sp>
        <p:nvSpPr>
          <p:cNvPr id="13" name="テキスト ボックス 12">
            <a:extLst>
              <a:ext uri="{FF2B5EF4-FFF2-40B4-BE49-F238E27FC236}">
                <a16:creationId xmlns:a16="http://schemas.microsoft.com/office/drawing/2014/main" id="{8871940D-B7AF-DCE8-4AF1-08EE4EA34EF5}"/>
              </a:ext>
            </a:extLst>
          </p:cNvPr>
          <p:cNvSpPr txBox="1"/>
          <p:nvPr/>
        </p:nvSpPr>
        <p:spPr>
          <a:xfrm>
            <a:off x="8064027" y="4173105"/>
            <a:ext cx="1298753" cy="307777"/>
          </a:xfrm>
          <a:prstGeom prst="rect">
            <a:avLst/>
          </a:prstGeom>
          <a:noFill/>
        </p:spPr>
        <p:txBody>
          <a:bodyPr wrap="none" rtlCol="0">
            <a:spAutoFit/>
          </a:bodyPr>
          <a:lstStyle/>
          <a:p>
            <a:r>
              <a:rPr lang="en-US" altLang="ja-JP" sz="1400" b="1" dirty="0"/>
              <a:t>SEC/13F-HR</a:t>
            </a:r>
            <a:endParaRPr kumimoji="1" lang="ja-JP" altLang="en-US" sz="1400" b="1" dirty="0"/>
          </a:p>
        </p:txBody>
      </p:sp>
      <p:pic>
        <p:nvPicPr>
          <p:cNvPr id="15" name="図 14">
            <a:extLst>
              <a:ext uri="{FF2B5EF4-FFF2-40B4-BE49-F238E27FC236}">
                <a16:creationId xmlns:a16="http://schemas.microsoft.com/office/drawing/2014/main" id="{7705496A-3FF0-9F69-961C-0144029FC342}"/>
              </a:ext>
            </a:extLst>
          </p:cNvPr>
          <p:cNvPicPr>
            <a:picLocks noChangeAspect="1"/>
          </p:cNvPicPr>
          <p:nvPr/>
        </p:nvPicPr>
        <p:blipFill>
          <a:blip r:embed="rId6"/>
          <a:stretch>
            <a:fillRect/>
          </a:stretch>
        </p:blipFill>
        <p:spPr>
          <a:xfrm>
            <a:off x="8167846" y="4437124"/>
            <a:ext cx="1251180" cy="633594"/>
          </a:xfrm>
          <a:prstGeom prst="rect">
            <a:avLst/>
          </a:prstGeom>
        </p:spPr>
      </p:pic>
      <p:cxnSp>
        <p:nvCxnSpPr>
          <p:cNvPr id="17" name="直線矢印コネクタ 16">
            <a:extLst>
              <a:ext uri="{FF2B5EF4-FFF2-40B4-BE49-F238E27FC236}">
                <a16:creationId xmlns:a16="http://schemas.microsoft.com/office/drawing/2014/main" id="{4710A76F-4B3F-D673-9B61-618E17E27387}"/>
              </a:ext>
            </a:extLst>
          </p:cNvPr>
          <p:cNvCxnSpPr>
            <a:cxnSpLocks/>
          </p:cNvCxnSpPr>
          <p:nvPr/>
        </p:nvCxnSpPr>
        <p:spPr>
          <a:xfrm flipV="1">
            <a:off x="6847336" y="3798129"/>
            <a:ext cx="1265336" cy="555603"/>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8DD2966-C3CC-EAD8-4C88-C206C159A3F1}"/>
              </a:ext>
            </a:extLst>
          </p:cNvPr>
          <p:cNvCxnSpPr>
            <a:cxnSpLocks/>
            <a:endCxn id="15" idx="1"/>
          </p:cNvCxnSpPr>
          <p:nvPr/>
        </p:nvCxnSpPr>
        <p:spPr>
          <a:xfrm>
            <a:off x="6853287" y="4753921"/>
            <a:ext cx="1314559" cy="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AE865C-8EAC-FCB1-D13B-715916BA61AA}"/>
              </a:ext>
            </a:extLst>
          </p:cNvPr>
          <p:cNvSpPr txBox="1"/>
          <p:nvPr/>
        </p:nvSpPr>
        <p:spPr>
          <a:xfrm>
            <a:off x="7056213" y="3667021"/>
            <a:ext cx="694421" cy="307777"/>
          </a:xfrm>
          <a:prstGeom prst="rect">
            <a:avLst/>
          </a:prstGeom>
          <a:noFill/>
        </p:spPr>
        <p:txBody>
          <a:bodyPr wrap="none" rtlCol="0">
            <a:spAutoFit/>
          </a:bodyPr>
          <a:lstStyle/>
          <a:p>
            <a:r>
              <a:rPr kumimoji="1" lang="en-US" altLang="ja-JP" sz="1400" b="1" dirty="0"/>
              <a:t>Trade</a:t>
            </a:r>
            <a:endParaRPr kumimoji="1" lang="ja-JP" altLang="en-US" sz="1400" b="1" dirty="0"/>
          </a:p>
        </p:txBody>
      </p:sp>
      <p:sp>
        <p:nvSpPr>
          <p:cNvPr id="23" name="テキスト ボックス 22">
            <a:extLst>
              <a:ext uri="{FF2B5EF4-FFF2-40B4-BE49-F238E27FC236}">
                <a16:creationId xmlns:a16="http://schemas.microsoft.com/office/drawing/2014/main" id="{480D748F-5509-4B85-B720-6B06A0CF6D5F}"/>
              </a:ext>
            </a:extLst>
          </p:cNvPr>
          <p:cNvSpPr txBox="1"/>
          <p:nvPr/>
        </p:nvSpPr>
        <p:spPr>
          <a:xfrm>
            <a:off x="7115683" y="4416569"/>
            <a:ext cx="771365" cy="307777"/>
          </a:xfrm>
          <a:prstGeom prst="rect">
            <a:avLst/>
          </a:prstGeom>
          <a:noFill/>
        </p:spPr>
        <p:txBody>
          <a:bodyPr wrap="none" rtlCol="0">
            <a:spAutoFit/>
          </a:bodyPr>
          <a:lstStyle/>
          <a:p>
            <a:r>
              <a:rPr kumimoji="1" lang="en-US" altLang="ja-JP" sz="1400" b="1" dirty="0"/>
              <a:t>Report</a:t>
            </a:r>
            <a:endParaRPr kumimoji="1" lang="ja-JP" altLang="en-US" sz="1400" b="1" dirty="0"/>
          </a:p>
        </p:txBody>
      </p:sp>
      <p:sp>
        <p:nvSpPr>
          <p:cNvPr id="29" name="テキスト ボックス 28">
            <a:extLst>
              <a:ext uri="{FF2B5EF4-FFF2-40B4-BE49-F238E27FC236}">
                <a16:creationId xmlns:a16="http://schemas.microsoft.com/office/drawing/2014/main" id="{5C998BA2-CC9C-EC1C-B2B3-2F2B505C504F}"/>
              </a:ext>
            </a:extLst>
          </p:cNvPr>
          <p:cNvSpPr txBox="1"/>
          <p:nvPr/>
        </p:nvSpPr>
        <p:spPr>
          <a:xfrm>
            <a:off x="2210064" y="2967466"/>
            <a:ext cx="2424062" cy="400110"/>
          </a:xfrm>
          <a:prstGeom prst="rect">
            <a:avLst/>
          </a:prstGeom>
          <a:noFill/>
        </p:spPr>
        <p:txBody>
          <a:bodyPr wrap="none" rtlCol="0">
            <a:spAutoFit/>
          </a:bodyPr>
          <a:lstStyle/>
          <a:p>
            <a:r>
              <a:rPr kumimoji="1" lang="en-US" altLang="ja-JP" sz="2000" b="1" dirty="0" err="1">
                <a:solidFill>
                  <a:srgbClr val="FF0000"/>
                </a:solidFill>
              </a:rPr>
              <a:t>Numerai</a:t>
            </a:r>
            <a:r>
              <a:rPr kumimoji="1" lang="en-US" altLang="ja-JP" sz="2000" b="1" dirty="0">
                <a:solidFill>
                  <a:srgbClr val="FF0000"/>
                </a:solidFill>
              </a:rPr>
              <a:t> GP LLC. </a:t>
            </a:r>
            <a:endParaRPr kumimoji="1" lang="ja-JP" altLang="en-US" sz="2000" b="1" dirty="0">
              <a:solidFill>
                <a:srgbClr val="FF0000"/>
              </a:solidFill>
            </a:endParaRPr>
          </a:p>
        </p:txBody>
      </p:sp>
      <p:pic>
        <p:nvPicPr>
          <p:cNvPr id="18" name="図 17">
            <a:extLst>
              <a:ext uri="{FF2B5EF4-FFF2-40B4-BE49-F238E27FC236}">
                <a16:creationId xmlns:a16="http://schemas.microsoft.com/office/drawing/2014/main" id="{8FF3B4F2-6E69-204A-6F21-FA923A363195}"/>
              </a:ext>
            </a:extLst>
          </p:cNvPr>
          <p:cNvPicPr>
            <a:picLocks noChangeAspect="1"/>
          </p:cNvPicPr>
          <p:nvPr/>
        </p:nvPicPr>
        <p:blipFill>
          <a:blip r:embed="rId7"/>
          <a:stretch>
            <a:fillRect/>
          </a:stretch>
        </p:blipFill>
        <p:spPr>
          <a:xfrm>
            <a:off x="8315402" y="5466715"/>
            <a:ext cx="1097386" cy="738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テキスト ボックス 19">
            <a:extLst>
              <a:ext uri="{FF2B5EF4-FFF2-40B4-BE49-F238E27FC236}">
                <a16:creationId xmlns:a16="http://schemas.microsoft.com/office/drawing/2014/main" id="{EEB15609-85F2-6431-8E70-EEDF0EA40411}"/>
              </a:ext>
            </a:extLst>
          </p:cNvPr>
          <p:cNvSpPr txBox="1"/>
          <p:nvPr/>
        </p:nvSpPr>
        <p:spPr>
          <a:xfrm>
            <a:off x="7860946" y="5181086"/>
            <a:ext cx="1991251" cy="307777"/>
          </a:xfrm>
          <a:prstGeom prst="rect">
            <a:avLst/>
          </a:prstGeom>
          <a:noFill/>
        </p:spPr>
        <p:txBody>
          <a:bodyPr wrap="none" rtlCol="0">
            <a:spAutoFit/>
          </a:bodyPr>
          <a:lstStyle>
            <a:defPPr>
              <a:defRPr lang="ja-JP"/>
            </a:defPPr>
            <a:lvl1pPr>
              <a:defRPr sz="1400" b="1"/>
            </a:lvl1pPr>
          </a:lstStyle>
          <a:p>
            <a:r>
              <a:rPr lang="en-US" altLang="ja-JP" dirty="0"/>
              <a:t>Institutional investor</a:t>
            </a:r>
          </a:p>
        </p:txBody>
      </p:sp>
      <p:cxnSp>
        <p:nvCxnSpPr>
          <p:cNvPr id="21" name="直線矢印コネクタ 20">
            <a:extLst>
              <a:ext uri="{FF2B5EF4-FFF2-40B4-BE49-F238E27FC236}">
                <a16:creationId xmlns:a16="http://schemas.microsoft.com/office/drawing/2014/main" id="{0B28531C-C646-D880-3FB7-69235D819C30}"/>
              </a:ext>
            </a:extLst>
          </p:cNvPr>
          <p:cNvCxnSpPr>
            <a:cxnSpLocks/>
          </p:cNvCxnSpPr>
          <p:nvPr/>
        </p:nvCxnSpPr>
        <p:spPr>
          <a:xfrm flipH="1" flipV="1">
            <a:off x="6847336" y="5460287"/>
            <a:ext cx="1418058" cy="34723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1DB46640-D8E2-E80C-BBA0-ADCA4E59672E}"/>
              </a:ext>
            </a:extLst>
          </p:cNvPr>
          <p:cNvSpPr txBox="1"/>
          <p:nvPr/>
        </p:nvSpPr>
        <p:spPr>
          <a:xfrm>
            <a:off x="7368749" y="5375201"/>
            <a:ext cx="720069" cy="307777"/>
          </a:xfrm>
          <a:prstGeom prst="rect">
            <a:avLst/>
          </a:prstGeom>
          <a:noFill/>
        </p:spPr>
        <p:txBody>
          <a:bodyPr wrap="none" rtlCol="0">
            <a:spAutoFit/>
          </a:bodyPr>
          <a:lstStyle/>
          <a:p>
            <a:r>
              <a:rPr kumimoji="1" lang="en-US" altLang="ja-JP" sz="1400" b="1" dirty="0"/>
              <a:t>Invest</a:t>
            </a:r>
            <a:endParaRPr kumimoji="1" lang="ja-JP" altLang="en-US" sz="1400" b="1" dirty="0"/>
          </a:p>
        </p:txBody>
      </p:sp>
      <p:sp>
        <p:nvSpPr>
          <p:cNvPr id="33" name="テキスト ボックス 32">
            <a:extLst>
              <a:ext uri="{FF2B5EF4-FFF2-40B4-BE49-F238E27FC236}">
                <a16:creationId xmlns:a16="http://schemas.microsoft.com/office/drawing/2014/main" id="{316EF04E-FF3B-A06D-EB7B-C2C15B381A71}"/>
              </a:ext>
            </a:extLst>
          </p:cNvPr>
          <p:cNvSpPr txBox="1"/>
          <p:nvPr/>
        </p:nvSpPr>
        <p:spPr>
          <a:xfrm>
            <a:off x="6453680" y="5720002"/>
            <a:ext cx="1811714" cy="307777"/>
          </a:xfrm>
          <a:prstGeom prst="rect">
            <a:avLst/>
          </a:prstGeom>
          <a:noFill/>
        </p:spPr>
        <p:txBody>
          <a:bodyPr wrap="none" rtlCol="0">
            <a:spAutoFit/>
          </a:bodyPr>
          <a:lstStyle/>
          <a:p>
            <a:r>
              <a:rPr kumimoji="1" lang="en-US" altLang="ja-JP" sz="1400" b="1" dirty="0"/>
              <a:t>Investment Return</a:t>
            </a:r>
            <a:endParaRPr kumimoji="1" lang="ja-JP" altLang="en-US" sz="1400" b="1" dirty="0"/>
          </a:p>
        </p:txBody>
      </p:sp>
      <p:cxnSp>
        <p:nvCxnSpPr>
          <p:cNvPr id="34" name="直線矢印コネクタ 33">
            <a:extLst>
              <a:ext uri="{FF2B5EF4-FFF2-40B4-BE49-F238E27FC236}">
                <a16:creationId xmlns:a16="http://schemas.microsoft.com/office/drawing/2014/main" id="{EB0757E1-2D74-B84C-5ADC-FBE287B74FA9}"/>
              </a:ext>
            </a:extLst>
          </p:cNvPr>
          <p:cNvCxnSpPr>
            <a:cxnSpLocks/>
          </p:cNvCxnSpPr>
          <p:nvPr/>
        </p:nvCxnSpPr>
        <p:spPr>
          <a:xfrm>
            <a:off x="6609481" y="6034207"/>
            <a:ext cx="1655913" cy="91961"/>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78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E1664-77E8-8EC4-1505-44ABF4636A0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239D709-92A6-50D4-D301-8D62742800D3}"/>
              </a:ext>
            </a:extLst>
          </p:cNvPr>
          <p:cNvSpPr>
            <a:spLocks noGrp="1"/>
          </p:cNvSpPr>
          <p:nvPr>
            <p:ph type="title"/>
          </p:nvPr>
        </p:nvSpPr>
        <p:spPr>
          <a:xfrm>
            <a:off x="838200" y="67424"/>
            <a:ext cx="10515600" cy="868452"/>
          </a:xfrm>
        </p:spPr>
        <p:txBody>
          <a:bodyPr/>
          <a:lstStyle/>
          <a:p>
            <a:r>
              <a:rPr lang="en-US" altLang="ja-JP" b="1" dirty="0"/>
              <a:t>Advances in Financial Machine Learning: </a:t>
            </a:r>
            <a:r>
              <a:rPr lang="en-US" altLang="ja-JP" b="1" dirty="0" err="1"/>
              <a:t>Numerai‘s</a:t>
            </a:r>
            <a:r>
              <a:rPr lang="en-US" altLang="ja-JP" b="1" dirty="0"/>
              <a:t> Tournament</a:t>
            </a:r>
            <a:endParaRPr lang="ja-JP" altLang="en-US" b="1" dirty="0"/>
          </a:p>
        </p:txBody>
      </p:sp>
      <p:sp>
        <p:nvSpPr>
          <p:cNvPr id="7" name="コンテンツ プレースホルダー 6">
            <a:extLst>
              <a:ext uri="{FF2B5EF4-FFF2-40B4-BE49-F238E27FC236}">
                <a16:creationId xmlns:a16="http://schemas.microsoft.com/office/drawing/2014/main" id="{155BFC75-4493-9CD0-A607-3C2F9118D4A4}"/>
              </a:ext>
            </a:extLst>
          </p:cNvPr>
          <p:cNvSpPr>
            <a:spLocks noGrp="1"/>
          </p:cNvSpPr>
          <p:nvPr>
            <p:ph idx="1"/>
          </p:nvPr>
        </p:nvSpPr>
        <p:spPr>
          <a:xfrm>
            <a:off x="570571" y="962662"/>
            <a:ext cx="11087242" cy="2705140"/>
          </a:xfrm>
        </p:spPr>
        <p:txBody>
          <a:bodyPr>
            <a:normAutofit fontScale="92500"/>
          </a:bodyPr>
          <a:lstStyle/>
          <a:p>
            <a:pPr marL="0" indent="0">
              <a:buNone/>
            </a:pPr>
            <a:r>
              <a:rPr lang="ja-JP" altLang="en-US" sz="2400" dirty="0"/>
              <a:t>･「</a:t>
            </a:r>
            <a:r>
              <a:rPr lang="en-US" altLang="ja-JP" sz="2400" dirty="0"/>
              <a:t>Advances in Financial Machine Learning: </a:t>
            </a:r>
            <a:r>
              <a:rPr lang="en-US" altLang="ja-JP" sz="2400" dirty="0" err="1"/>
              <a:t>Numerai‘s</a:t>
            </a:r>
            <a:r>
              <a:rPr lang="en-US" altLang="ja-JP" sz="2400" dirty="0"/>
              <a:t> Tournament</a:t>
            </a:r>
            <a:r>
              <a:rPr lang="ja-JP" altLang="en-US" sz="2400" dirty="0"/>
              <a:t>」が発表された</a:t>
            </a:r>
            <a:r>
              <a:rPr lang="en-US" altLang="ja-JP" sz="2400" dirty="0"/>
              <a:t>2019</a:t>
            </a:r>
            <a:r>
              <a:rPr lang="ja-JP" altLang="en-US" sz="2400" dirty="0"/>
              <a:t>年当時、</a:t>
            </a:r>
            <a:r>
              <a:rPr lang="en-US" altLang="ja-JP" sz="2400" dirty="0" err="1"/>
              <a:t>DeAI</a:t>
            </a:r>
            <a:r>
              <a:rPr lang="ja-JP" altLang="en-US" sz="2400" dirty="0"/>
              <a:t>という概念が一般的ではなかったので、「</a:t>
            </a:r>
            <a:r>
              <a:rPr lang="en-US" altLang="ja-JP" sz="2400" dirty="0" err="1"/>
              <a:t>CrowdSourced</a:t>
            </a:r>
            <a:r>
              <a:rPr lang="en-US" altLang="ja-JP" sz="2400" dirty="0"/>
              <a:t> </a:t>
            </a:r>
            <a:r>
              <a:rPr lang="en-US" altLang="ja-JP" sz="2400" dirty="0" err="1"/>
              <a:t>Resarch</a:t>
            </a:r>
            <a:r>
              <a:rPr lang="ja-JP" altLang="en-US" sz="2400" dirty="0"/>
              <a:t>」、「</a:t>
            </a:r>
            <a:r>
              <a:rPr lang="en-US" altLang="ja-JP" sz="2400" dirty="0" err="1"/>
              <a:t>Tornament</a:t>
            </a:r>
            <a:r>
              <a:rPr lang="ja-JP" altLang="en-US" sz="2400" dirty="0"/>
              <a:t>」という言葉を使って</a:t>
            </a:r>
            <a:r>
              <a:rPr lang="en-US" altLang="ja-JP" sz="2400" dirty="0" err="1"/>
              <a:t>Numerai</a:t>
            </a:r>
            <a:r>
              <a:rPr lang="ja-JP" altLang="en-US" sz="2400" dirty="0"/>
              <a:t>について説明がされています。</a:t>
            </a:r>
            <a:endParaRPr lang="en-US" altLang="ja-JP" sz="2400" dirty="0"/>
          </a:p>
          <a:p>
            <a:pPr marL="0" indent="0">
              <a:buNone/>
            </a:pPr>
            <a:r>
              <a:rPr lang="en-US" altLang="ja-JP" sz="1100" dirty="0"/>
              <a:t>Lopez de Prado, M. (2019). Advances in Financial Machine Learning: </a:t>
            </a:r>
            <a:r>
              <a:rPr lang="en-US" altLang="ja-JP" sz="1100" dirty="0" err="1"/>
              <a:t>Numerai‘s</a:t>
            </a:r>
            <a:r>
              <a:rPr lang="en-US" altLang="ja-JP" sz="1100" dirty="0"/>
              <a:t> Tournament. Cornell University - Operations Research &amp; Industrial Engineering; Abu Dhabi Investment Authority; True Positive Technologies. </a:t>
            </a:r>
          </a:p>
          <a:p>
            <a:pPr marL="0" indent="0">
              <a:buNone/>
            </a:pPr>
            <a:r>
              <a:rPr lang="en-US" altLang="ja-JP" sz="1100" dirty="0"/>
              <a:t>Retrieved from</a:t>
            </a:r>
            <a:r>
              <a:rPr lang="ja-JP" altLang="en-US" sz="1100" dirty="0"/>
              <a:t> </a:t>
            </a:r>
            <a:r>
              <a:rPr lang="en-US" altLang="ja-JP" sz="1100" dirty="0">
                <a:hlinkClick r:id="rId3"/>
              </a:rPr>
              <a:t>https://papers.ssrn.com/sol3/papers.cfm?abstract_id=3478927</a:t>
            </a:r>
            <a:endParaRPr lang="en-US" altLang="ja-JP" sz="1100" dirty="0"/>
          </a:p>
          <a:p>
            <a:pPr marL="0" indent="0">
              <a:buNone/>
            </a:pPr>
            <a:endParaRPr lang="en-US" altLang="ja-JP" sz="1100" dirty="0"/>
          </a:p>
          <a:p>
            <a:pPr marL="0" indent="0">
              <a:buNone/>
            </a:pPr>
            <a:r>
              <a:rPr lang="ja-JP" altLang="en-US" sz="2400" dirty="0"/>
              <a:t>･</a:t>
            </a:r>
            <a:r>
              <a:rPr lang="en-US" altLang="ja-JP" sz="2400" dirty="0"/>
              <a:t>2024</a:t>
            </a:r>
            <a:r>
              <a:rPr lang="ja-JP" altLang="en-US" sz="2400" dirty="0"/>
              <a:t>年の「</a:t>
            </a:r>
            <a:r>
              <a:rPr lang="en-US" altLang="ja-JP" sz="2400" dirty="0" err="1"/>
              <a:t>SoK</a:t>
            </a:r>
            <a:r>
              <a:rPr lang="en-US" altLang="ja-JP" sz="2400" dirty="0"/>
              <a:t>: Decentralized AI (</a:t>
            </a:r>
            <a:r>
              <a:rPr lang="en-US" altLang="ja-JP" sz="2400" dirty="0" err="1"/>
              <a:t>DeAI</a:t>
            </a:r>
            <a:r>
              <a:rPr lang="en-US" altLang="ja-JP" sz="2400" dirty="0"/>
              <a:t>)</a:t>
            </a:r>
            <a:r>
              <a:rPr lang="ja-JP" altLang="en-US" sz="2400" dirty="0"/>
              <a:t>」では、</a:t>
            </a:r>
            <a:r>
              <a:rPr lang="en-US" altLang="ja-JP" sz="2400" dirty="0" err="1"/>
              <a:t>Numerai</a:t>
            </a:r>
            <a:r>
              <a:rPr lang="ja-JP" altLang="en-US" sz="2400" dirty="0"/>
              <a:t>は</a:t>
            </a:r>
            <a:r>
              <a:rPr lang="en-US" altLang="ja-JP" sz="2400" dirty="0" err="1"/>
              <a:t>DeAI</a:t>
            </a:r>
            <a:r>
              <a:rPr lang="ja-JP" altLang="en-US" sz="2400" dirty="0"/>
              <a:t>プロジェクトとして取り上げられています。</a:t>
            </a:r>
          </a:p>
        </p:txBody>
      </p:sp>
      <p:sp>
        <p:nvSpPr>
          <p:cNvPr id="8" name="日付プレースホルダー 7">
            <a:extLst>
              <a:ext uri="{FF2B5EF4-FFF2-40B4-BE49-F238E27FC236}">
                <a16:creationId xmlns:a16="http://schemas.microsoft.com/office/drawing/2014/main" id="{5A91C853-30E9-EB56-07F1-CC8844C74438}"/>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9FFAD42A-814B-CB49-F8EF-717254C98C58}"/>
              </a:ext>
            </a:extLst>
          </p:cNvPr>
          <p:cNvSpPr>
            <a:spLocks noGrp="1"/>
          </p:cNvSpPr>
          <p:nvPr>
            <p:ph type="sldNum" sz="quarter" idx="12"/>
          </p:nvPr>
        </p:nvSpPr>
        <p:spPr/>
        <p:txBody>
          <a:bodyPr/>
          <a:lstStyle/>
          <a:p>
            <a:fld id="{3BB876C2-8946-444B-B6D9-1B3467709539}" type="slidenum">
              <a:rPr kumimoji="1" lang="ja-JP" altLang="en-US" smtClean="0"/>
              <a:t>8</a:t>
            </a:fld>
            <a:endParaRPr kumimoji="1" lang="ja-JP" altLang="en-US" dirty="0"/>
          </a:p>
        </p:txBody>
      </p:sp>
      <p:sp>
        <p:nvSpPr>
          <p:cNvPr id="4" name="テキスト ボックス 3">
            <a:extLst>
              <a:ext uri="{FF2B5EF4-FFF2-40B4-BE49-F238E27FC236}">
                <a16:creationId xmlns:a16="http://schemas.microsoft.com/office/drawing/2014/main" id="{34EED1A3-8D58-52E0-06E4-C3D9DEE616DB}"/>
              </a:ext>
            </a:extLst>
          </p:cNvPr>
          <p:cNvSpPr txBox="1"/>
          <p:nvPr/>
        </p:nvSpPr>
        <p:spPr>
          <a:xfrm>
            <a:off x="570571" y="5657671"/>
            <a:ext cx="11087243" cy="246221"/>
          </a:xfrm>
          <a:prstGeom prst="rect">
            <a:avLst/>
          </a:prstGeom>
          <a:noFill/>
        </p:spPr>
        <p:txBody>
          <a:bodyPr wrap="square">
            <a:spAutoFit/>
          </a:bodyPr>
          <a:lstStyle/>
          <a:p>
            <a:r>
              <a:rPr lang="en-US" altLang="ja-JP" sz="1000" dirty="0"/>
              <a:t>Wang, Z., Sun, R., Lui, E., Shah, V., Xiong, X., Sun, J., Crapis, D., &amp; Knottenbelt, W. (2024). </a:t>
            </a:r>
            <a:r>
              <a:rPr lang="en-US" altLang="ja-JP" sz="1000" dirty="0" err="1"/>
              <a:t>SoK</a:t>
            </a:r>
            <a:r>
              <a:rPr lang="en-US" altLang="ja-JP" sz="1000" dirty="0"/>
              <a:t>: Decentralized AI (</a:t>
            </a:r>
            <a:r>
              <a:rPr lang="en-US" altLang="ja-JP" sz="1000" dirty="0" err="1"/>
              <a:t>DeAI</a:t>
            </a:r>
            <a:r>
              <a:rPr lang="en-US" altLang="ja-JP" sz="1000" dirty="0"/>
              <a:t>). </a:t>
            </a:r>
            <a:r>
              <a:rPr lang="en-US" altLang="ja-JP" sz="1000" dirty="0" err="1"/>
              <a:t>arXiv</a:t>
            </a:r>
            <a:r>
              <a:rPr lang="en-US" altLang="ja-JP" sz="1000" dirty="0"/>
              <a:t> preprint. </a:t>
            </a:r>
            <a:r>
              <a:rPr lang="en-US" altLang="ja-JP" sz="1000" dirty="0">
                <a:hlinkClick r:id="rId4"/>
              </a:rPr>
              <a:t>https://arxiv.org/abs/2411.17461</a:t>
            </a:r>
            <a:endParaRPr lang="ja-JP" altLang="en-US" sz="1000" dirty="0"/>
          </a:p>
        </p:txBody>
      </p:sp>
      <p:pic>
        <p:nvPicPr>
          <p:cNvPr id="5" name="図 4">
            <a:extLst>
              <a:ext uri="{FF2B5EF4-FFF2-40B4-BE49-F238E27FC236}">
                <a16:creationId xmlns:a16="http://schemas.microsoft.com/office/drawing/2014/main" id="{FA854CAF-11D1-8AC9-8AD9-6FFEA078B4C2}"/>
              </a:ext>
            </a:extLst>
          </p:cNvPr>
          <p:cNvPicPr>
            <a:picLocks noChangeAspect="1"/>
          </p:cNvPicPr>
          <p:nvPr/>
        </p:nvPicPr>
        <p:blipFill>
          <a:blip r:embed="rId5"/>
          <a:stretch>
            <a:fillRect/>
          </a:stretch>
        </p:blipFill>
        <p:spPr>
          <a:xfrm>
            <a:off x="566736" y="3724314"/>
            <a:ext cx="10831437" cy="1552792"/>
          </a:xfrm>
          <a:prstGeom prst="rect">
            <a:avLst/>
          </a:prstGeom>
        </p:spPr>
      </p:pic>
      <p:pic>
        <p:nvPicPr>
          <p:cNvPr id="3" name="図 2">
            <a:extLst>
              <a:ext uri="{FF2B5EF4-FFF2-40B4-BE49-F238E27FC236}">
                <a16:creationId xmlns:a16="http://schemas.microsoft.com/office/drawing/2014/main" id="{3A72FC11-955B-6DA2-FA95-E462EA6CE2A3}"/>
              </a:ext>
            </a:extLst>
          </p:cNvPr>
          <p:cNvPicPr>
            <a:picLocks noChangeAspect="1"/>
          </p:cNvPicPr>
          <p:nvPr/>
        </p:nvPicPr>
        <p:blipFill>
          <a:blip r:embed="rId6"/>
          <a:srcRect t="12884" b="-6403"/>
          <a:stretch/>
        </p:blipFill>
        <p:spPr>
          <a:xfrm>
            <a:off x="643884" y="5277106"/>
            <a:ext cx="10739659" cy="348781"/>
          </a:xfrm>
          <a:prstGeom prst="rect">
            <a:avLst/>
          </a:prstGeom>
        </p:spPr>
      </p:pic>
    </p:spTree>
    <p:extLst>
      <p:ext uri="{BB962C8B-B14F-4D97-AF65-F5344CB8AC3E}">
        <p14:creationId xmlns:p14="http://schemas.microsoft.com/office/powerpoint/2010/main" val="3396232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3F48-8ECD-1293-8063-D64FF10E8AF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764F53A-4F7D-5D56-AF74-89D8244C2EAF}"/>
              </a:ext>
            </a:extLst>
          </p:cNvPr>
          <p:cNvSpPr>
            <a:spLocks noGrp="1"/>
          </p:cNvSpPr>
          <p:nvPr>
            <p:ph type="title"/>
          </p:nvPr>
        </p:nvSpPr>
        <p:spPr>
          <a:xfrm>
            <a:off x="838200" y="67424"/>
            <a:ext cx="10515600" cy="868452"/>
          </a:xfrm>
        </p:spPr>
        <p:txBody>
          <a:bodyPr/>
          <a:lstStyle/>
          <a:p>
            <a:r>
              <a:rPr lang="en-US" altLang="ja-JP" dirty="0"/>
              <a:t>Advances in Financial Machine Learning: </a:t>
            </a:r>
            <a:r>
              <a:rPr lang="en-US" altLang="ja-JP" dirty="0" err="1"/>
              <a:t>Numerai‘s</a:t>
            </a:r>
            <a:r>
              <a:rPr lang="en-US" altLang="ja-JP" dirty="0"/>
              <a:t> Tournament</a:t>
            </a:r>
            <a:endParaRPr lang="ja-JP" altLang="en-US" dirty="0"/>
          </a:p>
        </p:txBody>
      </p:sp>
      <p:sp>
        <p:nvSpPr>
          <p:cNvPr id="7" name="コンテンツ プレースホルダー 6">
            <a:extLst>
              <a:ext uri="{FF2B5EF4-FFF2-40B4-BE49-F238E27FC236}">
                <a16:creationId xmlns:a16="http://schemas.microsoft.com/office/drawing/2014/main" id="{F2DAFA84-24BF-1BFE-9501-8EE52A0BFAA4}"/>
              </a:ext>
            </a:extLst>
          </p:cNvPr>
          <p:cNvSpPr>
            <a:spLocks noGrp="1"/>
          </p:cNvSpPr>
          <p:nvPr>
            <p:ph idx="1"/>
          </p:nvPr>
        </p:nvSpPr>
        <p:spPr>
          <a:xfrm>
            <a:off x="570571" y="962662"/>
            <a:ext cx="11087242" cy="2705140"/>
          </a:xfrm>
        </p:spPr>
        <p:txBody>
          <a:bodyPr>
            <a:normAutofit fontScale="92500"/>
          </a:bodyPr>
          <a:lstStyle/>
          <a:p>
            <a:pPr marL="0" indent="0">
              <a:buNone/>
            </a:pPr>
            <a:r>
              <a:rPr lang="ja-JP" altLang="en-US" sz="2400" dirty="0"/>
              <a:t>･</a:t>
            </a:r>
            <a:r>
              <a:rPr lang="en-US" altLang="ja-JP" sz="2400" dirty="0"/>
              <a:t>In 2019, when 'Advances in Financial Machine Learning: </a:t>
            </a:r>
            <a:r>
              <a:rPr lang="en-US" altLang="ja-JP" sz="2400" dirty="0" err="1"/>
              <a:t>Numerai’s</a:t>
            </a:r>
            <a:r>
              <a:rPr lang="en-US" altLang="ja-JP" sz="2400" dirty="0"/>
              <a:t> Tournament' was published, the concept of </a:t>
            </a:r>
            <a:r>
              <a:rPr lang="en-US" altLang="ja-JP" sz="2400" dirty="0" err="1"/>
              <a:t>DeAI</a:t>
            </a:r>
            <a:r>
              <a:rPr lang="en-US" altLang="ja-JP" sz="2400" dirty="0"/>
              <a:t> was likely not widely recognized. Therefore, </a:t>
            </a:r>
            <a:r>
              <a:rPr lang="en-US" altLang="ja-JP" sz="2400" dirty="0" err="1"/>
              <a:t>Numerai</a:t>
            </a:r>
            <a:r>
              <a:rPr lang="en-US" altLang="ja-JP" sz="2400" dirty="0"/>
              <a:t> was described using the terms 'Crowdsourced Research' and 'Tournament.’</a:t>
            </a:r>
          </a:p>
          <a:p>
            <a:pPr marL="0" indent="0">
              <a:buNone/>
            </a:pPr>
            <a:r>
              <a:rPr lang="en-US" altLang="ja-JP" sz="1100" dirty="0"/>
              <a:t>Lopez de Prado, M. (2019). Advances in Financial Machine Learning: </a:t>
            </a:r>
            <a:r>
              <a:rPr lang="en-US" altLang="ja-JP" sz="1100" dirty="0" err="1"/>
              <a:t>Numerai‘s</a:t>
            </a:r>
            <a:r>
              <a:rPr lang="en-US" altLang="ja-JP" sz="1100" dirty="0"/>
              <a:t> Tournament. Cornell University - Operations Research &amp; Industrial Engineering; Abu Dhabi Investment Authority; True Positive Technologies. </a:t>
            </a:r>
          </a:p>
          <a:p>
            <a:pPr marL="0" indent="0">
              <a:buNone/>
            </a:pPr>
            <a:r>
              <a:rPr lang="en-US" altLang="ja-JP" sz="1100" dirty="0"/>
              <a:t>Retrieved from</a:t>
            </a:r>
            <a:r>
              <a:rPr lang="ja-JP" altLang="en-US" sz="1100" dirty="0"/>
              <a:t> </a:t>
            </a:r>
            <a:r>
              <a:rPr lang="en-US" altLang="ja-JP" sz="1100" dirty="0">
                <a:hlinkClick r:id="rId3"/>
              </a:rPr>
              <a:t>https://papers.ssrn.com/sol3/papers.cfm?abstract_id=3478927</a:t>
            </a:r>
            <a:endParaRPr lang="en-US" altLang="ja-JP" sz="1100" dirty="0"/>
          </a:p>
          <a:p>
            <a:pPr marL="0" indent="0">
              <a:buNone/>
            </a:pPr>
            <a:endParaRPr lang="en-US" altLang="ja-JP" sz="1100" dirty="0"/>
          </a:p>
          <a:p>
            <a:pPr marL="0" indent="0">
              <a:buNone/>
            </a:pPr>
            <a:r>
              <a:rPr lang="ja-JP" altLang="en-US" sz="2400" dirty="0"/>
              <a:t>･</a:t>
            </a:r>
            <a:r>
              <a:rPr lang="en-US" altLang="ja-JP" sz="2400" dirty="0"/>
              <a:t>In the 2024 paper '</a:t>
            </a:r>
            <a:r>
              <a:rPr lang="en-US" altLang="ja-JP" sz="2400" dirty="0" err="1"/>
              <a:t>SoK</a:t>
            </a:r>
            <a:r>
              <a:rPr lang="en-US" altLang="ja-JP" sz="2400" dirty="0"/>
              <a:t>: Decentralized AI (</a:t>
            </a:r>
            <a:r>
              <a:rPr lang="en-US" altLang="ja-JP" sz="2400" dirty="0" err="1"/>
              <a:t>DeAI</a:t>
            </a:r>
            <a:r>
              <a:rPr lang="en-US" altLang="ja-JP" sz="2400" dirty="0"/>
              <a:t>),' </a:t>
            </a:r>
            <a:r>
              <a:rPr lang="en-US" altLang="ja-JP" sz="2400" dirty="0" err="1"/>
              <a:t>Numerai</a:t>
            </a:r>
            <a:r>
              <a:rPr lang="en-US" altLang="ja-JP" sz="2400" dirty="0"/>
              <a:t> is presented as a </a:t>
            </a:r>
            <a:r>
              <a:rPr lang="en-US" altLang="ja-JP" sz="2400" dirty="0" err="1"/>
              <a:t>DeAI</a:t>
            </a:r>
            <a:r>
              <a:rPr lang="en-US" altLang="ja-JP" sz="2400" dirty="0"/>
              <a:t> project.</a:t>
            </a:r>
            <a:endParaRPr lang="ja-JP" altLang="en-US" sz="2400" dirty="0"/>
          </a:p>
        </p:txBody>
      </p:sp>
      <p:sp>
        <p:nvSpPr>
          <p:cNvPr id="8" name="日付プレースホルダー 7">
            <a:extLst>
              <a:ext uri="{FF2B5EF4-FFF2-40B4-BE49-F238E27FC236}">
                <a16:creationId xmlns:a16="http://schemas.microsoft.com/office/drawing/2014/main" id="{50CC30D1-7DC4-4B5B-119F-0F73C001A64C}"/>
              </a:ext>
            </a:extLst>
          </p:cNvPr>
          <p:cNvSpPr>
            <a:spLocks noGrp="1"/>
          </p:cNvSpPr>
          <p:nvPr>
            <p:ph type="dt" sz="half" idx="10"/>
          </p:nvPr>
        </p:nvSpPr>
        <p:spPr/>
        <p:txBody>
          <a:bodyPr/>
          <a:lstStyle/>
          <a:p>
            <a:fld id="{9F83FF13-C9C0-4D3F-83B9-11F303287116}" type="datetime1">
              <a:rPr kumimoji="1" lang="ja-JP" altLang="en-US" smtClean="0"/>
              <a:t>2025/5/14</a:t>
            </a:fld>
            <a:endParaRPr kumimoji="1" lang="ja-JP" altLang="en-US" dirty="0"/>
          </a:p>
        </p:txBody>
      </p:sp>
      <p:sp>
        <p:nvSpPr>
          <p:cNvPr id="9" name="スライド番号プレースホルダー 8">
            <a:extLst>
              <a:ext uri="{FF2B5EF4-FFF2-40B4-BE49-F238E27FC236}">
                <a16:creationId xmlns:a16="http://schemas.microsoft.com/office/drawing/2014/main" id="{7437144D-BFC4-2FD8-E3FA-DF971F94D8B8}"/>
              </a:ext>
            </a:extLst>
          </p:cNvPr>
          <p:cNvSpPr>
            <a:spLocks noGrp="1"/>
          </p:cNvSpPr>
          <p:nvPr>
            <p:ph type="sldNum" sz="quarter" idx="12"/>
          </p:nvPr>
        </p:nvSpPr>
        <p:spPr/>
        <p:txBody>
          <a:bodyPr/>
          <a:lstStyle/>
          <a:p>
            <a:fld id="{3BB876C2-8946-444B-B6D9-1B3467709539}" type="slidenum">
              <a:rPr kumimoji="1" lang="ja-JP" altLang="en-US" smtClean="0"/>
              <a:t>9</a:t>
            </a:fld>
            <a:endParaRPr kumimoji="1" lang="ja-JP" altLang="en-US" dirty="0"/>
          </a:p>
        </p:txBody>
      </p:sp>
      <p:sp>
        <p:nvSpPr>
          <p:cNvPr id="4" name="テキスト ボックス 3">
            <a:extLst>
              <a:ext uri="{FF2B5EF4-FFF2-40B4-BE49-F238E27FC236}">
                <a16:creationId xmlns:a16="http://schemas.microsoft.com/office/drawing/2014/main" id="{316E73EB-B3C3-DA79-0D27-7F2640F6FF8B}"/>
              </a:ext>
            </a:extLst>
          </p:cNvPr>
          <p:cNvSpPr txBox="1"/>
          <p:nvPr/>
        </p:nvSpPr>
        <p:spPr>
          <a:xfrm>
            <a:off x="570571" y="5657671"/>
            <a:ext cx="11087243" cy="246221"/>
          </a:xfrm>
          <a:prstGeom prst="rect">
            <a:avLst/>
          </a:prstGeom>
          <a:noFill/>
        </p:spPr>
        <p:txBody>
          <a:bodyPr wrap="square">
            <a:spAutoFit/>
          </a:bodyPr>
          <a:lstStyle/>
          <a:p>
            <a:r>
              <a:rPr lang="en-US" altLang="ja-JP" sz="1000" dirty="0"/>
              <a:t>Wang, Z., Sun, R., Lui, E., Shah, V., Xiong, X., Sun, J., Crapis, D., &amp; Knottenbelt, W. (2024). </a:t>
            </a:r>
            <a:r>
              <a:rPr lang="en-US" altLang="ja-JP" sz="1000" dirty="0" err="1"/>
              <a:t>SoK</a:t>
            </a:r>
            <a:r>
              <a:rPr lang="en-US" altLang="ja-JP" sz="1000" dirty="0"/>
              <a:t>: Decentralized AI (</a:t>
            </a:r>
            <a:r>
              <a:rPr lang="en-US" altLang="ja-JP" sz="1000" dirty="0" err="1"/>
              <a:t>DeAI</a:t>
            </a:r>
            <a:r>
              <a:rPr lang="en-US" altLang="ja-JP" sz="1000" dirty="0"/>
              <a:t>). </a:t>
            </a:r>
            <a:r>
              <a:rPr lang="en-US" altLang="ja-JP" sz="1000" dirty="0" err="1"/>
              <a:t>arXiv</a:t>
            </a:r>
            <a:r>
              <a:rPr lang="en-US" altLang="ja-JP" sz="1000" dirty="0"/>
              <a:t> preprint. </a:t>
            </a:r>
            <a:r>
              <a:rPr lang="en-US" altLang="ja-JP" sz="1000" dirty="0">
                <a:hlinkClick r:id="rId4"/>
              </a:rPr>
              <a:t>https://arxiv.org/abs/2411.17461</a:t>
            </a:r>
            <a:endParaRPr lang="ja-JP" altLang="en-US" sz="1000" dirty="0"/>
          </a:p>
        </p:txBody>
      </p:sp>
      <p:pic>
        <p:nvPicPr>
          <p:cNvPr id="5" name="図 4">
            <a:extLst>
              <a:ext uri="{FF2B5EF4-FFF2-40B4-BE49-F238E27FC236}">
                <a16:creationId xmlns:a16="http://schemas.microsoft.com/office/drawing/2014/main" id="{CFBAFF3D-EE4B-11D0-C659-F9C50C8FB402}"/>
              </a:ext>
            </a:extLst>
          </p:cNvPr>
          <p:cNvPicPr>
            <a:picLocks noChangeAspect="1"/>
          </p:cNvPicPr>
          <p:nvPr/>
        </p:nvPicPr>
        <p:blipFill>
          <a:blip r:embed="rId5"/>
          <a:stretch>
            <a:fillRect/>
          </a:stretch>
        </p:blipFill>
        <p:spPr>
          <a:xfrm>
            <a:off x="566736" y="3724314"/>
            <a:ext cx="10831437" cy="1552792"/>
          </a:xfrm>
          <a:prstGeom prst="rect">
            <a:avLst/>
          </a:prstGeom>
        </p:spPr>
      </p:pic>
      <p:pic>
        <p:nvPicPr>
          <p:cNvPr id="2" name="図 1">
            <a:extLst>
              <a:ext uri="{FF2B5EF4-FFF2-40B4-BE49-F238E27FC236}">
                <a16:creationId xmlns:a16="http://schemas.microsoft.com/office/drawing/2014/main" id="{3A055E71-AF5A-2007-DE15-ED91D44D5A72}"/>
              </a:ext>
            </a:extLst>
          </p:cNvPr>
          <p:cNvPicPr>
            <a:picLocks noChangeAspect="1"/>
          </p:cNvPicPr>
          <p:nvPr/>
        </p:nvPicPr>
        <p:blipFill>
          <a:blip r:embed="rId6"/>
          <a:srcRect t="12884" b="-6403"/>
          <a:stretch/>
        </p:blipFill>
        <p:spPr>
          <a:xfrm>
            <a:off x="651199" y="5277106"/>
            <a:ext cx="10739659" cy="348781"/>
          </a:xfrm>
          <a:prstGeom prst="rect">
            <a:avLst/>
          </a:prstGeom>
        </p:spPr>
      </p:pic>
    </p:spTree>
    <p:extLst>
      <p:ext uri="{BB962C8B-B14F-4D97-AF65-F5344CB8AC3E}">
        <p14:creationId xmlns:p14="http://schemas.microsoft.com/office/powerpoint/2010/main" val="24537135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3398</Words>
  <Application>Microsoft Office PowerPoint</Application>
  <PresentationFormat>ワイド画面</PresentationFormat>
  <Paragraphs>408</Paragraphs>
  <Slides>44</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44</vt:i4>
      </vt:variant>
    </vt:vector>
  </HeadingPairs>
  <TitlesOfParts>
    <vt:vector size="53" baseType="lpstr">
      <vt:lpstr>HG創英角ﾎﾟｯﾌﾟ体</vt:lpstr>
      <vt:lpstr>ＭＳ Ｐゴシック</vt:lpstr>
      <vt:lpstr>ui-sans-serif</vt:lpstr>
      <vt:lpstr>游ゴシック</vt:lpstr>
      <vt:lpstr>游ゴシック Light</vt:lpstr>
      <vt:lpstr>Arial</vt:lpstr>
      <vt:lpstr>Cascadia Code SemiBold</vt:lpstr>
      <vt:lpstr>Roboto</vt:lpstr>
      <vt:lpstr>Office テーマ</vt:lpstr>
      <vt:lpstr>免責事項 Disclaimer</vt:lpstr>
      <vt:lpstr>ご理解いただきたいこと Things to Understand</vt:lpstr>
      <vt:lpstr>  DeAIとしてのNumerai：13F-HRの分析と運用コストについて  Numerai as Decentralized AI: Insights from 13F-HR and Operational Costs</vt:lpstr>
      <vt:lpstr>概要 Summary</vt:lpstr>
      <vt:lpstr>Decentralized AIとしてのNumerai 論文「Advances in Financial Machine Learning:Numerai‘s Tournament」を再読  Numerai as Decentralized AI Revisiting the Paper: Advances in Financial Machine Learning-Numerai’s Tournament If you already know this paper, just let it go.  Lopez de Prado, M. (2019). Advances in Financial Machine Learning: Numerai‘s Tournament. Cornell University - Operations Research &amp; Industrial Engineering; Abu Dhabi Investment Authority; True Positive Technologies.  Retrieved from https://papers.ssrn.com/sol3/papers.cfm?abstract_id=3478927 </vt:lpstr>
      <vt:lpstr>Decentralized AIとしてのNumerai Numerai as Decentralized AI</vt:lpstr>
      <vt:lpstr>Numeraiとステークホルダ Numerai and Stakeholders</vt:lpstr>
      <vt:lpstr>Advances in Financial Machine Learning: Numerai‘s Tournament</vt:lpstr>
      <vt:lpstr>Advances in Financial Machine Learning: Numerai‘s Tournament</vt:lpstr>
      <vt:lpstr>現代のクオンツリサーチにおける障害 The Handicaps to Modern Quantitative Research</vt:lpstr>
      <vt:lpstr>現代のクオンツリサーチにおける障害 The Handicaps to Modern Quantitative Research:Silo</vt:lpstr>
      <vt:lpstr>現代のクオンツリサーチにおける障害 The Handicaps to Modern Quantitative Research:CrowdSourced Resarch</vt:lpstr>
      <vt:lpstr>現代のクオンツリサーチにおける障害:Silo型の課題 The Handicaps to Modern Quantitative Research:Handicap of Silo</vt:lpstr>
      <vt:lpstr>現代のクオンツリサーチにおける障害:Tournament型による解決 The Handicaps to Modern Quantitative Research:Tournament</vt:lpstr>
      <vt:lpstr>Numeraiの特徴を13F-HRから読み解くことができるか？  Can I analyze the characteristics of Numerai from 13F-HR?</vt:lpstr>
      <vt:lpstr>13F-HR</vt:lpstr>
      <vt:lpstr>13F-HR</vt:lpstr>
      <vt:lpstr>Numeraiヘッジファンドの保有銘柄、パフォーマンス Numerai Hedge Fund Holdings and Performance</vt:lpstr>
      <vt:lpstr>ロングポジションの運用資産残高　四半期毎 Long Position Assets Under Management (Quarterly)</vt:lpstr>
      <vt:lpstr>2024年のパフォーマンス　 Performance in 2024</vt:lpstr>
      <vt:lpstr>保有銘柄数の変化</vt:lpstr>
      <vt:lpstr>Changes in the Number of Holdings</vt:lpstr>
      <vt:lpstr>分散投資戦略の進展 Progress of Diversified Investment Strategy</vt:lpstr>
      <vt:lpstr>Progress of Diversified Investment Strategy 2022/12~2024/12 </vt:lpstr>
      <vt:lpstr>Progress of Diversified Investment Strategy 2022/12~2024/12 </vt:lpstr>
      <vt:lpstr>Progress of Diversified Investment Strategy 2022/12~2024/12 </vt:lpstr>
      <vt:lpstr>ロングポジションの運用資産残高　四半期毎 Long Position Assets Under Management (Quarterly)</vt:lpstr>
      <vt:lpstr>Progress of Diversified Investment Strategy 2022/12~2024/12 </vt:lpstr>
      <vt:lpstr>分散投資戦略の進展 2023-07 ~ 2023-09 Progress of Diversified Investment Strategy 2023-07~ 2023-09</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分散投資戦略の進展 2022/12~2024/12 Progress of Diversified Investment Strategy 2022/12~2024/12 </vt:lpstr>
      <vt:lpstr>DeAIとしてのNumeraiの運用コスト  The operational costs of Numerai as a DeAI</vt:lpstr>
      <vt:lpstr>DeAIとしてのNumeraiの運用コスト:参加者の新規参入と離反防止</vt:lpstr>
      <vt:lpstr>Operational Costs of Numerai as DeAI: New Contestant Entry and Retention</vt:lpstr>
      <vt:lpstr>DeAIとしてのNumeraiの運用コスト:データ、ルール変更 Operational Costs of Numerai as DeAI: Data and Rule Changes</vt:lpstr>
      <vt:lpstr>Numerai is urgently hiring AGI engineers! 🚀 　Are Human Contestants Still Needed?</vt:lpstr>
      <vt:lpstr>DeAIとしてのNumeraiの運用コスト:データ、ルール変更 Operational Costs of Numerai as DeAI: Data and Rule Changes</vt:lpstr>
      <vt:lpstr>結論</vt:lpstr>
      <vt:lpstr>Thanks</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小田正城</dc:creator>
  <cp:lastModifiedBy>正城 小田</cp:lastModifiedBy>
  <cp:revision>22</cp:revision>
  <cp:lastPrinted>2025-05-04T09:49:52Z</cp:lastPrinted>
  <dcterms:created xsi:type="dcterms:W3CDTF">2025-04-27T11:46:18Z</dcterms:created>
  <dcterms:modified xsi:type="dcterms:W3CDTF">2025-05-14T14:46:54Z</dcterms:modified>
</cp:coreProperties>
</file>